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8288000" cy="10287000"/>
  <p:notesSz cx="6858000" cy="9144000"/>
  <p:embeddedFontLst>
    <p:embeddedFont>
      <p:font typeface="Raleway" pitchFamily="2" charset="0"/>
      <p:regular r:id="rId46"/>
      <p:italic r:id="rId47"/>
    </p:embeddedFont>
    <p:embeddedFont>
      <p:font typeface="Raleway Bold" panose="020B0604020202020204" charset="0"/>
      <p:regular r:id="rId48"/>
    </p:embeddedFont>
    <p:embeddedFont>
      <p:font typeface="Roboto" panose="02000000000000000000" pitchFamily="2"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291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ОХРИДСКО ЕЗЕРО: ПРИРОДЕН И ЕКОЛОШКИ БИСЕР</a:t>
            </a:r>
            <a:endParaRPr lang="en-US" altLang="zh-CN" dirty="0"/>
          </a:p>
          <a:p>
            <a:r>
              <a:rPr lang="zh-CN" altLang="en-US" dirty="0"/>
              <a:t>Елена Минова Атанасова – експерт за еколошка едукација</a:t>
            </a:r>
            <a:endParaRPr lang="en-US" altLang="zh-CN" dirty="0"/>
          </a:p>
          <a:p>
            <a:r>
              <a:rPr lang="zh-CN" altLang="en-US" dirty="0"/>
              <a:t>Светлана Пејовиќ – програмски координатор за еколошка едукација</a:t>
            </a:r>
            <a:endParaRPr lang="en-US" altLang="zh-CN" dirty="0"/>
          </a:p>
          <a:p>
            <a:r>
              <a:rPr lang="zh-CN" altLang="en-US" dirty="0"/>
              <a:t>28.11.2024, Скопје</a:t>
            </a:r>
            <a:endParaRPr lang="en-US" altLang="zh-CN" dirty="0"/>
          </a:p>
        </p:txBody>
      </p:sp>
      <p:sp>
        <p:nvSpPr>
          <p:cNvPr id="4" name="Slide Number Placeholder 3"/>
          <p:cNvSpPr>
            <a:spLocks noGrp="1"/>
          </p:cNvSpPr>
          <p:nvPr>
            <p:ph type="sldNum" sz="quarter" idx="10"/>
          </p:nvPr>
        </p:nvSpPr>
        <p:spPr/>
        <p:txBody>
          <a:bodyPr/>
          <a:lstStyle/>
          <a:p>
            <a:fld id="{0E5C2762-70F2-4977-B569-1EB08BF0F87E}"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Зона со големи длабочини (пелагична зона)</a:t>
            </a:r>
            <a:endParaRPr lang="en-US" altLang="zh-CN" dirty="0"/>
          </a:p>
          <a:p>
            <a:r>
              <a:rPr lang="zh-CN" altLang="en-US" dirty="0"/>
              <a:t>Водни живеалишта</a:t>
            </a:r>
            <a:endParaRPr lang="en-US" altLang="zh-CN" dirty="0"/>
          </a:p>
          <a:p>
            <a:r>
              <a:rPr lang="zh-CN" altLang="en-US" dirty="0"/>
              <a:t>Крајбрежна зона (литорал)</a:t>
            </a:r>
            <a:endParaRPr lang="en-US" altLang="zh-CN" dirty="0"/>
          </a:p>
          <a:p>
            <a:r>
              <a:rPr lang="zh-CN" altLang="en-US" dirty="0"/>
              <a:t>се однесува на делот на езерото кој е блиску до брегот</a:t>
            </a:r>
            <a:endParaRPr lang="en-US" altLang="zh-CN" dirty="0"/>
          </a:p>
          <a:p>
            <a:r>
              <a:rPr lang="zh-CN" altLang="en-US" dirty="0"/>
              <a:t>Слоеви со различни услови за живот </a:t>
            </a:r>
            <a:endParaRPr lang="en-US" altLang="zh-CN" dirty="0"/>
          </a:p>
          <a:p>
            <a:r>
              <a:rPr lang="zh-CN" altLang="en-US" dirty="0"/>
              <a:t>централниот дел на езерото и се протега до длабочини од околу 100 метри</a:t>
            </a:r>
            <a:endParaRPr lang="en-US" altLang="zh-CN" dirty="0"/>
          </a:p>
          <a:p>
            <a:r>
              <a:rPr lang="zh-CN" altLang="en-US" dirty="0"/>
              <a:t>Бентосна зона</a:t>
            </a:r>
            <a:endParaRPr lang="en-US" altLang="zh-CN" dirty="0"/>
          </a:p>
          <a:p>
            <a:r>
              <a:rPr lang="zh-CN" altLang="en-US" dirty="0"/>
              <a:t>дното на езерото</a:t>
            </a:r>
            <a:endParaRPr lang="en-US" altLang="zh-CN" dirty="0"/>
          </a:p>
        </p:txBody>
      </p:sp>
      <p:sp>
        <p:nvSpPr>
          <p:cNvPr id="4" name="Slide Number Placeholder 3"/>
          <p:cNvSpPr>
            <a:spLocks noGrp="1"/>
          </p:cNvSpPr>
          <p:nvPr>
            <p:ph type="sldNum" sz="quarter" idx="10"/>
          </p:nvPr>
        </p:nvSpPr>
        <p:spPr/>
        <p:txBody>
          <a:bodyPr/>
          <a:lstStyle/>
          <a:p>
            <a:fld id="{43C4F6E7-F72E-4730-97B3-4BCA849A4C48}"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Крајбрежна зона (литорал)</a:t>
            </a:r>
            <a:endParaRPr lang="en-US" altLang="zh-CN" dirty="0"/>
          </a:p>
          <a:p>
            <a:r>
              <a:rPr lang="zh-CN" altLang="en-US" dirty="0"/>
              <a:t>Карактеристики на литоралната зона:</a:t>
            </a:r>
            <a:endParaRPr lang="en-US" altLang="zh-CN" dirty="0"/>
          </a:p>
          <a:p>
            <a:r>
              <a:rPr lang="zh-CN" altLang="en-US" dirty="0"/>
              <a:t>Водни растенија: Во оваа зона се присутни различни видови водни растенија, како што се трски (Phragmites australis), водни лиијани (Nymphaea), рогоз (Schoenoplectus lacustris) и сл. Овие растенија обезбедуваат засолништа и храна за многу водни организми.</a:t>
            </a:r>
            <a:endParaRPr lang="en-US" altLang="zh-CN" dirty="0"/>
          </a:p>
          <a:p>
            <a:r>
              <a:rPr lang="zh-CN" altLang="en-US" dirty="0"/>
              <a:t>Животни: Оваа зона е важна за размножување на водни птици, како што се патки и чапљи, а исто така е дом за многу видови риби, и микроорганизми.</a:t>
            </a:r>
            <a:endParaRPr lang="en-US" altLang="zh-CN" dirty="0"/>
          </a:p>
          <a:p>
            <a:r>
              <a:rPr lang="zh-CN" altLang="en-US" dirty="0"/>
              <a:t>Физички карактеристики: Оваа зона има плитки води, каде што се наоѓаат песочни, каменити или трски, кои обезбедуваат добра поддршка за многу видови растенија и животни</a:t>
            </a:r>
            <a:endParaRPr lang="en-US" altLang="zh-CN" dirty="0"/>
          </a:p>
        </p:txBody>
      </p:sp>
      <p:sp>
        <p:nvSpPr>
          <p:cNvPr id="4" name="Slide Number Placeholder 3"/>
          <p:cNvSpPr>
            <a:spLocks noGrp="1"/>
          </p:cNvSpPr>
          <p:nvPr>
            <p:ph type="sldNum" sz="quarter" idx="10"/>
          </p:nvPr>
        </p:nvSpPr>
        <p:spPr/>
        <p:txBody>
          <a:bodyPr/>
          <a:lstStyle/>
          <a:p>
            <a:fld id="{79CC089A-80BA-41CD-A54C-F3C705760CE7}"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Пелагична зона</a:t>
            </a:r>
            <a:endParaRPr lang="en-US" altLang="zh-CN" dirty="0"/>
          </a:p>
          <a:p>
            <a:r>
              <a:rPr lang="zh-CN" altLang="en-US" dirty="0"/>
              <a:t>Оваа зона е карактеризирана со отворен воден простор и се наоѓа далеку од брегот. Овде живеат голем број риби, како и микроорганизми кои ја поддржуваат комплексната биолошка мрежа во езерото.</a:t>
            </a:r>
            <a:endParaRPr lang="en-US" altLang="zh-CN" dirty="0"/>
          </a:p>
          <a:p>
            <a:r>
              <a:rPr lang="zh-CN" altLang="en-US" dirty="0"/>
              <a:t>Карактеристики на пелагичната зона:</a:t>
            </a:r>
            <a:endParaRPr lang="en-US" altLang="zh-CN" dirty="0"/>
          </a:p>
          <a:p>
            <a:r>
              <a:rPr lang="zh-CN" altLang="en-US" dirty="0"/>
              <a:t>Риби: Во оваа зона се наоѓаат повеќе видови риби, како што се Охридската пастрмка (Salmo letnica), која е ендемична за езерото, како и други видови риби како Alburnus и Gobio.</a:t>
            </a:r>
            <a:endParaRPr lang="en-US" altLang="zh-CN" dirty="0"/>
          </a:p>
          <a:p>
            <a:r>
              <a:rPr lang="zh-CN" altLang="en-US" dirty="0"/>
              <a:t>Фауна: Во пелагичната зона живеат и микроорганизми како што се бактериите и планктоните, кои се основна  храна во мрежа на езерото.</a:t>
            </a:r>
            <a:endParaRPr lang="en-US" altLang="zh-CN" dirty="0"/>
          </a:p>
          <a:p>
            <a:r>
              <a:rPr lang="zh-CN" altLang="en-US" dirty="0"/>
              <a:t>Температура и хемија: Оваа зона има постојани температура и хемиски состав во подлабоките области. Охридското Езеро е олиготрофно (слабо во кислород), што значи дека помалку кислород постои во подлабоките слоеви.</a:t>
            </a:r>
            <a:endParaRPr lang="en-US" altLang="zh-CN" dirty="0"/>
          </a:p>
        </p:txBody>
      </p:sp>
      <p:sp>
        <p:nvSpPr>
          <p:cNvPr id="4" name="Slide Number Placeholder 3"/>
          <p:cNvSpPr>
            <a:spLocks noGrp="1"/>
          </p:cNvSpPr>
          <p:nvPr>
            <p:ph type="sldNum" sz="quarter" idx="10"/>
          </p:nvPr>
        </p:nvSpPr>
        <p:spPr/>
        <p:txBody>
          <a:bodyPr/>
          <a:lstStyle/>
          <a:p>
            <a:fld id="{8BCF27C3-F94C-41A7-93D7-D4D382737DE7}"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Бентосна зона</a:t>
            </a:r>
            <a:endParaRPr lang="en-US" altLang="zh-CN" dirty="0"/>
          </a:p>
          <a:p>
            <a:r>
              <a:rPr lang="zh-CN" altLang="en-US" dirty="0"/>
              <a:t>Карактеристики на бентосната зона:</a:t>
            </a:r>
            <a:endParaRPr lang="en-US" altLang="zh-CN" dirty="0"/>
          </a:p>
          <a:p>
            <a:r>
              <a:rPr lang="zh-CN" altLang="en-US" dirty="0"/>
              <a:t>•Мекотели и ракови: На дното на езерото се наоѓаат многу видови мекотели и ракови, кои се важни за биогеохемиските процеси. Овие организми играат важна улога во филтрацијата на водата.</a:t>
            </a:r>
            <a:endParaRPr lang="en-US" altLang="zh-CN" dirty="0"/>
          </a:p>
          <a:p>
            <a:r>
              <a:rPr lang="zh-CN" altLang="en-US" dirty="0"/>
              <a:t>•Бактерии: Поради ниските нивоа на кислород во длабоките области, бактериските процеси во бентосната зона играат важна улога во распаѓањето на органскиот материјал.</a:t>
            </a:r>
            <a:endParaRPr lang="en-US" altLang="zh-CN" dirty="0"/>
          </a:p>
          <a:p>
            <a:r>
              <a:rPr lang="zh-CN" altLang="en-US" dirty="0"/>
              <a:t>•Рибите: Некои видови риби исто така се хранат со бентосни организми или ги користат како храна за време на нивниот животен циклус.</a:t>
            </a:r>
            <a:endParaRPr lang="en-US" altLang="zh-CN" dirty="0"/>
          </a:p>
        </p:txBody>
      </p:sp>
      <p:sp>
        <p:nvSpPr>
          <p:cNvPr id="4" name="Slide Number Placeholder 3"/>
          <p:cNvSpPr>
            <a:spLocks noGrp="1"/>
          </p:cNvSpPr>
          <p:nvPr>
            <p:ph type="sldNum" sz="quarter" idx="10"/>
          </p:nvPr>
        </p:nvSpPr>
        <p:spPr/>
        <p:txBody>
          <a:bodyPr/>
          <a:lstStyle/>
          <a:p>
            <a:fld id="{9203984B-0677-4DE7-8BC7-A0F54F7B7442}"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Биодиверзитет – општи карактеристики</a:t>
            </a:r>
            <a:endParaRPr lang="en-US" altLang="zh-CN" dirty="0"/>
          </a:p>
          <a:p>
            <a:r>
              <a:rPr lang="zh-CN" altLang="en-US" dirty="0"/>
              <a:t>Езерото е дом на голем број растителни и животински видови.</a:t>
            </a:r>
            <a:endParaRPr lang="en-US" altLang="zh-CN" dirty="0"/>
          </a:p>
          <a:p>
            <a:r>
              <a:rPr lang="zh-CN" altLang="en-US" dirty="0"/>
              <a:t>1200 нативни видови, од кои 586 животински, а околу 614 растителни видови. </a:t>
            </a:r>
            <a:endParaRPr lang="en-US" altLang="zh-CN" dirty="0"/>
          </a:p>
          <a:p>
            <a:r>
              <a:rPr lang="zh-CN" altLang="en-US" dirty="0"/>
              <a:t>Посебно значајни за науката се 212-те ендемични видови, од кои 182 се животински видови, што го прави едно од најбогатите езера со ендемични видови во светот.</a:t>
            </a:r>
            <a:endParaRPr lang="en-US" altLang="zh-CN" dirty="0"/>
          </a:p>
        </p:txBody>
      </p:sp>
      <p:sp>
        <p:nvSpPr>
          <p:cNvPr id="4" name="Slide Number Placeholder 3"/>
          <p:cNvSpPr>
            <a:spLocks noGrp="1"/>
          </p:cNvSpPr>
          <p:nvPr>
            <p:ph type="sldNum" sz="quarter" idx="10"/>
          </p:nvPr>
        </p:nvSpPr>
        <p:spPr/>
        <p:txBody>
          <a:bodyPr/>
          <a:lstStyle/>
          <a:p>
            <a:fld id="{DE083828-F0FA-4820-B981-5FBF93AA81D5}"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Што се ендемични видови</a:t>
            </a:r>
            <a:endParaRPr lang="en-US" altLang="zh-CN" dirty="0"/>
          </a:p>
          <a:p>
            <a:r>
              <a:rPr lang="zh-CN" altLang="en-US" dirty="0"/>
              <a:t>Ендемични видови се организми кои постојат само на одредено географско подрачје</a:t>
            </a:r>
            <a:endParaRPr lang="en-US" altLang="zh-CN" dirty="0"/>
          </a:p>
          <a:p>
            <a:r>
              <a:rPr lang="zh-CN" altLang="en-US" dirty="0"/>
              <a:t>Во Охридското Езеро, ендемичноста е резултат на изолацијата на езерото и неговата старост (2–3 милиони години), што овозможило развој на уникатни видови преку милиони години еволуција.</a:t>
            </a:r>
            <a:endParaRPr lang="en-US" altLang="zh-CN" dirty="0"/>
          </a:p>
        </p:txBody>
      </p:sp>
      <p:sp>
        <p:nvSpPr>
          <p:cNvPr id="4" name="Slide Number Placeholder 3"/>
          <p:cNvSpPr>
            <a:spLocks noGrp="1"/>
          </p:cNvSpPr>
          <p:nvPr>
            <p:ph type="sldNum" sz="quarter" idx="10"/>
          </p:nvPr>
        </p:nvSpPr>
        <p:spPr/>
        <p:txBody>
          <a:bodyPr/>
          <a:lstStyle/>
          <a:p>
            <a:fld id="{25D0F3BD-C400-4A3B-AF4A-F496E6152915}"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Охридска пастрмка (Salmo letnica)</a:t>
            </a:r>
            <a:endParaRPr lang="en-US" altLang="zh-CN" dirty="0"/>
          </a:p>
          <a:p>
            <a:r>
              <a:rPr lang="zh-CN" altLang="en-US" dirty="0"/>
              <a:t>Белвица (Alburnus belvica)</a:t>
            </a:r>
            <a:endParaRPr lang="en-US" altLang="zh-CN" dirty="0"/>
          </a:p>
          <a:p>
            <a:r>
              <a:rPr lang="zh-CN" altLang="en-US" dirty="0"/>
              <a:t>Црвеноперата мрена (Barbus prespensis)</a:t>
            </a:r>
            <a:endParaRPr lang="en-US" altLang="zh-CN" dirty="0"/>
          </a:p>
          <a:p>
            <a:r>
              <a:rPr lang="zh-CN" altLang="en-US" dirty="0"/>
              <a:t>Ендемични риби</a:t>
            </a:r>
            <a:endParaRPr lang="en-US" altLang="zh-CN" dirty="0"/>
          </a:p>
        </p:txBody>
      </p:sp>
      <p:sp>
        <p:nvSpPr>
          <p:cNvPr id="4" name="Slide Number Placeholder 3"/>
          <p:cNvSpPr>
            <a:spLocks noGrp="1"/>
          </p:cNvSpPr>
          <p:nvPr>
            <p:ph type="sldNum" sz="quarter" idx="10"/>
          </p:nvPr>
        </p:nvSpPr>
        <p:spPr/>
        <p:txBody>
          <a:bodyPr/>
          <a:lstStyle/>
          <a:p>
            <a:fld id="{2BE89A7B-B8A7-4F93-906E-787CB59C36A2}"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Acroloxus improvisus</a:t>
            </a:r>
            <a:endParaRPr lang="en-US" altLang="zh-CN" dirty="0"/>
          </a:p>
          <a:p>
            <a:r>
              <a:rPr lang="zh-CN" altLang="en-US" dirty="0"/>
              <a:t>Dreissena presbensis</a:t>
            </a:r>
            <a:endParaRPr lang="en-US" altLang="zh-CN" dirty="0"/>
          </a:p>
          <a:p>
            <a:r>
              <a:rPr lang="zh-CN" altLang="en-US" dirty="0"/>
              <a:t>Ендемични мекотели </a:t>
            </a:r>
            <a:endParaRPr lang="en-US" altLang="zh-CN" dirty="0"/>
          </a:p>
          <a:p>
            <a:r>
              <a:rPr lang="zh-CN" altLang="en-US" dirty="0"/>
              <a:t>повеќе од 90 видови ендемични полжави и школки.</a:t>
            </a:r>
            <a:endParaRPr lang="en-US" altLang="zh-CN" dirty="0"/>
          </a:p>
        </p:txBody>
      </p:sp>
      <p:sp>
        <p:nvSpPr>
          <p:cNvPr id="4" name="Slide Number Placeholder 3"/>
          <p:cNvSpPr>
            <a:spLocks noGrp="1"/>
          </p:cNvSpPr>
          <p:nvPr>
            <p:ph type="sldNum" sz="quarter" idx="10"/>
          </p:nvPr>
        </p:nvSpPr>
        <p:spPr/>
        <p:txBody>
          <a:bodyPr/>
          <a:lstStyle/>
          <a:p>
            <a:fld id="{E3B71E35-E550-4A07-8A10-B892DF48F3E9}"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Ракообразни (Краби и шкампи)</a:t>
            </a:r>
            <a:endParaRPr lang="en-US" altLang="zh-CN" dirty="0"/>
          </a:p>
          <a:p>
            <a:r>
              <a:rPr lang="zh-CN" altLang="en-US" dirty="0"/>
              <a:t>Амфиподи</a:t>
            </a:r>
            <a:endParaRPr lang="en-US" altLang="zh-CN" dirty="0"/>
          </a:p>
          <a:p>
            <a:r>
              <a:rPr lang="zh-CN" altLang="en-US" dirty="0"/>
              <a:t>•Родови како Gammarus и Niphargus се специфични за Охридското Езеро.</a:t>
            </a:r>
            <a:endParaRPr lang="en-US" altLang="zh-CN" dirty="0"/>
          </a:p>
          <a:p>
            <a:r>
              <a:rPr lang="zh-CN" altLang="en-US" dirty="0"/>
              <a:t>•Овие организми се дел од хранливата мрежа на езерото.</a:t>
            </a:r>
            <a:endParaRPr lang="en-US" altLang="zh-CN" dirty="0"/>
          </a:p>
          <a:p>
            <a:r>
              <a:rPr lang="zh-CN" altLang="en-US" dirty="0"/>
              <a:t>Изоподи</a:t>
            </a:r>
            <a:endParaRPr lang="en-US" altLang="zh-CN" dirty="0"/>
          </a:p>
          <a:p>
            <a:r>
              <a:rPr lang="zh-CN" altLang="en-US" dirty="0"/>
              <a:t>Proasellus – мал организам кој е важен за екосистемот</a:t>
            </a:r>
            <a:endParaRPr lang="en-US" altLang="zh-CN" dirty="0"/>
          </a:p>
        </p:txBody>
      </p:sp>
      <p:sp>
        <p:nvSpPr>
          <p:cNvPr id="4" name="Slide Number Placeholder 3"/>
          <p:cNvSpPr>
            <a:spLocks noGrp="1"/>
          </p:cNvSpPr>
          <p:nvPr>
            <p:ph type="sldNum" sz="quarter" idx="10"/>
          </p:nvPr>
        </p:nvSpPr>
        <p:spPr/>
        <p:txBody>
          <a:bodyPr/>
          <a:lstStyle/>
          <a:p>
            <a:fld id="{62AAECAB-E80A-4396-8CA1-59A9C6F8A776}"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Фитопланктонот е микроскопски растителен организам кој фотосинтетизира, претворајќи ја сончевата светлина во енергија.</a:t>
            </a:r>
            <a:endParaRPr lang="en-US" altLang="zh-CN" dirty="0"/>
          </a:p>
          <a:p>
            <a:r>
              <a:rPr lang="zh-CN" altLang="en-US" dirty="0"/>
              <a:t>Овие организми се основа на водниот екосистем бидејќи произведуваат кислород и претставуваат примарен извор на храна за зоопланктонот.</a:t>
            </a:r>
            <a:endParaRPr lang="en-US" altLang="zh-CN" dirty="0"/>
          </a:p>
          <a:p>
            <a:r>
              <a:rPr lang="zh-CN" altLang="en-US" dirty="0"/>
              <a:t>Фитопланктон во Охридското Езеро</a:t>
            </a:r>
            <a:endParaRPr lang="en-US" altLang="zh-CN" dirty="0"/>
          </a:p>
        </p:txBody>
      </p:sp>
      <p:sp>
        <p:nvSpPr>
          <p:cNvPr id="4" name="Slide Number Placeholder 3"/>
          <p:cNvSpPr>
            <a:spLocks noGrp="1"/>
          </p:cNvSpPr>
          <p:nvPr>
            <p:ph type="sldNum" sz="quarter" idx="10"/>
          </p:nvPr>
        </p:nvSpPr>
        <p:spPr/>
        <p:txBody>
          <a:bodyPr/>
          <a:lstStyle/>
          <a:p>
            <a:fld id="{315237E4-079F-4E7F-8505-B3A4FEB8DAF5}"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Цел на презентацијата:</a:t>
            </a:r>
            <a:endParaRPr lang="en-US" altLang="zh-CN" dirty="0"/>
          </a:p>
          <a:p>
            <a:r>
              <a:rPr lang="zh-CN" altLang="en-US" dirty="0"/>
              <a:t>Да го истражиме потеклото, уникатниот биодиверзитет и значењето на Охридското Езеро.</a:t>
            </a:r>
            <a:endParaRPr lang="en-US" altLang="zh-CN" dirty="0"/>
          </a:p>
          <a:p>
            <a:r>
              <a:rPr lang="zh-CN" altLang="en-US" dirty="0"/>
              <a:t>Зошто е важно?</a:t>
            </a:r>
            <a:endParaRPr lang="en-US" altLang="zh-CN" dirty="0"/>
          </a:p>
          <a:p>
            <a:r>
              <a:rPr lang="zh-CN" altLang="en-US" dirty="0"/>
              <a:t>Едно од најстарите езера во светот (старо 2-3 милиони години)</a:t>
            </a:r>
            <a:endParaRPr lang="en-US" altLang="zh-CN" dirty="0"/>
          </a:p>
          <a:p>
            <a:r>
              <a:rPr lang="zh-CN" altLang="en-US" dirty="0"/>
              <a:t>Езерото е природен и културен споменик заштитен од УНЕСКО</a:t>
            </a:r>
            <a:endParaRPr lang="en-US" altLang="zh-CN" dirty="0"/>
          </a:p>
          <a:p>
            <a:r>
              <a:rPr lang="zh-CN" altLang="en-US" dirty="0"/>
              <a:t>Дом на над 200 ендемични видови.</a:t>
            </a:r>
            <a:endParaRPr lang="en-US" altLang="zh-CN" dirty="0"/>
          </a:p>
        </p:txBody>
      </p:sp>
      <p:sp>
        <p:nvSpPr>
          <p:cNvPr id="4" name="Slide Number Placeholder 3"/>
          <p:cNvSpPr>
            <a:spLocks noGrp="1"/>
          </p:cNvSpPr>
          <p:nvPr>
            <p:ph type="sldNum" sz="quarter" idx="10"/>
          </p:nvPr>
        </p:nvSpPr>
        <p:spPr/>
        <p:txBody>
          <a:bodyPr/>
          <a:lstStyle/>
          <a:p>
            <a:fld id="{B2438E5C-AA01-458F-BC1B-DECABC156F8F}"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•Фитопланктонот е најзастапен во површинските слоеви на езерото (до длабочина од 20–30 метри), каде што има доволно сончева светлина за фотосинтеза.</a:t>
            </a:r>
            <a:endParaRPr lang="en-US" altLang="zh-CN" dirty="0"/>
          </a:p>
          <a:p>
            <a:r>
              <a:rPr lang="zh-CN" altLang="en-US" dirty="0"/>
              <a:t>•Најголема концентрација се јавува во крајбрежните зони и деловите со послаба струја, бидејќи тие услови ги фаворизираат стабилните колонии на фитопланктон.</a:t>
            </a:r>
            <a:endParaRPr lang="en-US" altLang="zh-CN" dirty="0"/>
          </a:p>
          <a:p>
            <a:r>
              <a:rPr lang="zh-CN" altLang="en-US" dirty="0"/>
              <a:t>Локација во езерото</a:t>
            </a:r>
            <a:endParaRPr lang="en-US" altLang="zh-CN" dirty="0"/>
          </a:p>
        </p:txBody>
      </p:sp>
      <p:sp>
        <p:nvSpPr>
          <p:cNvPr id="4" name="Slide Number Placeholder 3"/>
          <p:cNvSpPr>
            <a:spLocks noGrp="1"/>
          </p:cNvSpPr>
          <p:nvPr>
            <p:ph type="sldNum" sz="quarter" idx="10"/>
          </p:nvPr>
        </p:nvSpPr>
        <p:spPr/>
        <p:txBody>
          <a:bodyPr/>
          <a:lstStyle/>
          <a:p>
            <a:fld id="{F34C6168-5F9E-41D4-BFAB-CB3A20270026}"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Потекло и историја</a:t>
            </a:r>
            <a:endParaRPr lang="en-US" altLang="zh-CN" dirty="0"/>
          </a:p>
          <a:p>
            <a:r>
              <a:rPr lang="zh-CN" altLang="en-US" dirty="0"/>
              <a:t>Формирање:</a:t>
            </a:r>
            <a:endParaRPr lang="en-US" altLang="zh-CN" dirty="0"/>
          </a:p>
          <a:p>
            <a:r>
              <a:rPr lang="zh-CN" altLang="en-US" dirty="0"/>
              <a:t> Охридското Езеро е тектонско езеро старо околу 2-3 милиони години, што го прави едно од најстарите во светот. Се формирало поради геолошки активности, кога пукнатините во Земјината кора создале природни депресии (вдлабнување), која се исполнила со вода</a:t>
            </a:r>
            <a:endParaRPr lang="en-US" altLang="zh-CN" dirty="0"/>
          </a:p>
        </p:txBody>
      </p:sp>
      <p:sp>
        <p:nvSpPr>
          <p:cNvPr id="4" name="Slide Number Placeholder 3"/>
          <p:cNvSpPr>
            <a:spLocks noGrp="1"/>
          </p:cNvSpPr>
          <p:nvPr>
            <p:ph type="sldNum" sz="quarter" idx="10"/>
          </p:nvPr>
        </p:nvSpPr>
        <p:spPr/>
        <p:txBody>
          <a:bodyPr/>
          <a:lstStyle/>
          <a:p>
            <a:fld id="{2B709258-C23C-42EB-B692-36C53964ED86}"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Географска локација</a:t>
            </a:r>
            <a:endParaRPr lang="en-US" altLang="zh-CN" dirty="0"/>
          </a:p>
          <a:p>
            <a:r>
              <a:rPr lang="zh-CN" altLang="en-US" dirty="0"/>
              <a:t>Се наоѓа на границата меѓу Северна Македонија и Албанија</a:t>
            </a:r>
            <a:endParaRPr lang="en-US" altLang="zh-CN" dirty="0"/>
          </a:p>
          <a:p>
            <a:r>
              <a:rPr lang="zh-CN" altLang="en-US" dirty="0"/>
              <a:t> Должината на брегот изнесува 87,5 км</a:t>
            </a:r>
            <a:endParaRPr lang="en-US" altLang="zh-CN" dirty="0"/>
          </a:p>
          <a:p>
            <a:r>
              <a:rPr lang="zh-CN" altLang="en-US" dirty="0"/>
              <a:t>Се наоѓа на надморска височина од 695 метри.</a:t>
            </a:r>
            <a:endParaRPr lang="en-US" altLang="zh-CN" dirty="0"/>
          </a:p>
          <a:p>
            <a:r>
              <a:rPr lang="zh-CN" altLang="en-US" dirty="0"/>
              <a:t>Најголемата длабочина од 286 метри е измерена меѓу селата Пештани и Трпејца, </a:t>
            </a:r>
            <a:endParaRPr lang="en-US" altLang="zh-CN" dirty="0"/>
          </a:p>
          <a:p>
            <a:r>
              <a:rPr lang="zh-CN" altLang="en-US" dirty="0"/>
              <a:t>Локација:</a:t>
            </a:r>
            <a:endParaRPr lang="en-US" altLang="zh-CN" dirty="0"/>
          </a:p>
          <a:p>
            <a:r>
              <a:rPr lang="zh-CN" altLang="en-US" dirty="0"/>
              <a:t>Површина:</a:t>
            </a:r>
            <a:endParaRPr lang="en-US" altLang="zh-CN" dirty="0"/>
          </a:p>
          <a:p>
            <a:r>
              <a:rPr lang="zh-CN" altLang="en-US" dirty="0"/>
              <a:t>Надморска висина и длабочина</a:t>
            </a:r>
            <a:endParaRPr lang="en-US" altLang="zh-CN" dirty="0"/>
          </a:p>
          <a:p>
            <a:r>
              <a:rPr lang="zh-CN" altLang="en-US" dirty="0"/>
              <a:t>358,2 км2 и се протега во должина од 30,8 км, а најголемата широчина изнесува 14,8 км</a:t>
            </a:r>
            <a:endParaRPr lang="en-US" altLang="zh-CN" dirty="0"/>
          </a:p>
          <a:p>
            <a:r>
              <a:rPr lang="zh-CN" altLang="en-US" dirty="0"/>
              <a:t>Должина на брег</a:t>
            </a:r>
            <a:endParaRPr lang="en-US" altLang="zh-CN" dirty="0"/>
          </a:p>
          <a:p>
            <a:r>
              <a:rPr lang="zh-CN" altLang="en-US" dirty="0"/>
              <a:t>Карта на Охридско езеро</a:t>
            </a:r>
            <a:endParaRPr lang="en-US" altLang="zh-CN" dirty="0"/>
          </a:p>
        </p:txBody>
      </p:sp>
      <p:sp>
        <p:nvSpPr>
          <p:cNvPr id="4" name="Slide Number Placeholder 3"/>
          <p:cNvSpPr>
            <a:spLocks noGrp="1"/>
          </p:cNvSpPr>
          <p:nvPr>
            <p:ph type="sldNum" sz="quarter" idx="10"/>
          </p:nvPr>
        </p:nvSpPr>
        <p:spPr/>
        <p:txBody>
          <a:bodyPr/>
          <a:lstStyle/>
          <a:p>
            <a:fld id="{51365A1B-AF4A-4283-BD8A-51976466EFD9}"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Хидрографија - Општи карактеристики</a:t>
            </a:r>
            <a:endParaRPr lang="en-US" altLang="zh-CN" dirty="0"/>
          </a:p>
          <a:p>
            <a:r>
              <a:rPr lang="zh-CN" altLang="en-US" dirty="0"/>
              <a:t>Во сливот на Охридското Езеро припаѓаат 40 реки, од кои 23 на албанска и 17 на македонска територија.</a:t>
            </a:r>
            <a:endParaRPr lang="en-US" altLang="zh-CN" dirty="0"/>
          </a:p>
          <a:p>
            <a:r>
              <a:rPr lang="zh-CN" altLang="en-US" dirty="0"/>
              <a:t>Охридското и Преспанското Езеро се поврзани преку подземни карстни канали.</a:t>
            </a:r>
            <a:endParaRPr lang="en-US" altLang="zh-CN" dirty="0"/>
          </a:p>
          <a:p>
            <a:r>
              <a:rPr lang="zh-CN" altLang="en-US" dirty="0"/>
              <a:t>Подземната врска помеѓу Преспанското и Охридското Езеро игра важна улога во снабдувањето со вода. </a:t>
            </a:r>
            <a:endParaRPr lang="en-US" altLang="zh-CN" dirty="0"/>
          </a:p>
          <a:p>
            <a:r>
              <a:rPr lang="zh-CN" altLang="en-US" dirty="0"/>
              <a:t>Преспанското Езеро се наоѓа на повисока надморска височина (850 м) и преку карстни канали подземно ја пренесува својата вода во Охридското Езеро.</a:t>
            </a:r>
            <a:endParaRPr lang="en-US" altLang="zh-CN" dirty="0"/>
          </a:p>
          <a:p>
            <a:r>
              <a:rPr lang="zh-CN" altLang="en-US" dirty="0"/>
              <a:t>Топографска карта на Охридско и Преспанско езеро</a:t>
            </a:r>
            <a:endParaRPr lang="en-US" altLang="zh-CN" dirty="0"/>
          </a:p>
        </p:txBody>
      </p:sp>
      <p:sp>
        <p:nvSpPr>
          <p:cNvPr id="4" name="Slide Number Placeholder 3"/>
          <p:cNvSpPr>
            <a:spLocks noGrp="1"/>
          </p:cNvSpPr>
          <p:nvPr>
            <p:ph type="sldNum" sz="quarter" idx="10"/>
          </p:nvPr>
        </p:nvSpPr>
        <p:spPr/>
        <p:txBody>
          <a:bodyPr/>
          <a:lstStyle/>
          <a:p>
            <a:fld id="{6FE45DCF-64EA-495F-B617-F471B7C30149}"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Водоснабдување</a:t>
            </a:r>
            <a:endParaRPr lang="en-US" altLang="zh-CN" dirty="0"/>
          </a:p>
          <a:p>
            <a:r>
              <a:rPr lang="zh-CN" altLang="en-US" dirty="0"/>
              <a:t>Извори:</a:t>
            </a:r>
            <a:endParaRPr lang="en-US" altLang="zh-CN" dirty="0"/>
          </a:p>
          <a:p>
            <a:r>
              <a:rPr lang="zh-CN" altLang="en-US" dirty="0"/>
              <a:t>Околу 50% од водата во езерото потекнува од подземни извори, најголем дел од нив се наоѓаат кај Свети Наум, Билјанини Извори, Беј Бунар и Тушемиште (на албанската страна)</a:t>
            </a:r>
            <a:endParaRPr lang="en-US" altLang="zh-CN" dirty="0"/>
          </a:p>
          <a:p>
            <a:r>
              <a:rPr lang="zh-CN" altLang="en-US" dirty="0"/>
              <a:t>Охридското Езеро е криптодепресија, што значи дека дното на езерото е под морското ниво</a:t>
            </a:r>
            <a:endParaRPr lang="en-US" altLang="zh-CN" dirty="0"/>
          </a:p>
          <a:p>
            <a:r>
              <a:rPr lang="zh-CN" altLang="en-US" dirty="0"/>
              <a:t>Извори Св. Наум</a:t>
            </a:r>
            <a:endParaRPr lang="en-US" altLang="zh-CN" dirty="0"/>
          </a:p>
        </p:txBody>
      </p:sp>
      <p:sp>
        <p:nvSpPr>
          <p:cNvPr id="4" name="Slide Number Placeholder 3"/>
          <p:cNvSpPr>
            <a:spLocks noGrp="1"/>
          </p:cNvSpPr>
          <p:nvPr>
            <p:ph type="sldNum" sz="quarter" idx="10"/>
          </p:nvPr>
        </p:nvSpPr>
        <p:spPr/>
        <p:txBody>
          <a:bodyPr/>
          <a:lstStyle/>
          <a:p>
            <a:fld id="{C56C0530-EBA7-4FEE-B2A9-47B91B8106C7}"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Реките што се влеваат</a:t>
            </a:r>
            <a:endParaRPr lang="en-US" altLang="zh-CN" dirty="0"/>
          </a:p>
          <a:p>
            <a:r>
              <a:rPr lang="zh-CN" altLang="en-US" dirty="0"/>
              <a:t>Црн Дрим: Делумно го храни езерото, но и истекува од него кај градот Струга.</a:t>
            </a:r>
            <a:endParaRPr lang="en-US" altLang="zh-CN" dirty="0"/>
          </a:p>
          <a:p>
            <a:r>
              <a:rPr lang="zh-CN" altLang="en-US" dirty="0"/>
              <a:t>Коселска Река: Мала река која се влева на македонската страна.</a:t>
            </a:r>
            <a:endParaRPr lang="en-US" altLang="zh-CN" dirty="0"/>
          </a:p>
          <a:p>
            <a:r>
              <a:rPr lang="zh-CN" altLang="en-US" dirty="0"/>
              <a:t>Сатеска: Претходно вливала директно во езерото, но со интервенции, нејзиниот тек е изменет, што има влијание врз хидрографските карактеристики</a:t>
            </a:r>
            <a:endParaRPr lang="en-US" altLang="zh-CN" dirty="0"/>
          </a:p>
          <a:p>
            <a:r>
              <a:rPr lang="zh-CN" altLang="en-US" dirty="0"/>
              <a:t>Реката Црн Дрим пред утоката во Охридското Езеро</a:t>
            </a:r>
            <a:endParaRPr lang="en-US" altLang="zh-CN" dirty="0"/>
          </a:p>
        </p:txBody>
      </p:sp>
      <p:sp>
        <p:nvSpPr>
          <p:cNvPr id="4" name="Slide Number Placeholder 3"/>
          <p:cNvSpPr>
            <a:spLocks noGrp="1"/>
          </p:cNvSpPr>
          <p:nvPr>
            <p:ph type="sldNum" sz="quarter" idx="10"/>
          </p:nvPr>
        </p:nvSpPr>
        <p:spPr/>
        <p:txBody>
          <a:bodyPr/>
          <a:lstStyle/>
          <a:p>
            <a:fld id="{5200C2C0-A18C-4146-9337-AAFE1C08FF85}"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Хидролошки циклус</a:t>
            </a:r>
            <a:endParaRPr lang="en-US" altLang="zh-CN" dirty="0"/>
          </a:p>
          <a:p>
            <a:r>
              <a:rPr lang="zh-CN" altLang="en-US" dirty="0"/>
              <a:t>Обновување на водата: Охридското Езеро има бавен циклус на обновување на водата. Потребни се околу 70 години за целосна замена на водите во езерото</a:t>
            </a:r>
            <a:endParaRPr lang="en-US" altLang="zh-CN" dirty="0"/>
          </a:p>
          <a:p>
            <a:r>
              <a:rPr lang="zh-CN" altLang="en-US" dirty="0"/>
              <a:t>Температурна стратификација:</a:t>
            </a:r>
            <a:endParaRPr lang="en-US" altLang="zh-CN" dirty="0"/>
          </a:p>
          <a:p>
            <a:r>
              <a:rPr lang="zh-CN" altLang="en-US" dirty="0"/>
              <a:t>Летно време водата се загрева до околу 24 °C на површината, додека на поголеми длабочини температурата останува околу 5–8 °C.</a:t>
            </a:r>
            <a:endParaRPr lang="en-US" altLang="zh-CN" dirty="0"/>
          </a:p>
          <a:p>
            <a:r>
              <a:rPr lang="zh-CN" altLang="en-US" dirty="0"/>
              <a:t>Во зимскиот период, температурата на водата е униформирана, што овозможува циркулација на хранливи материи.</a:t>
            </a:r>
            <a:endParaRPr lang="en-US" altLang="zh-CN" dirty="0"/>
          </a:p>
          <a:p>
            <a:r>
              <a:rPr lang="zh-CN" altLang="en-US" dirty="0"/>
              <a:t>Охридското Езеро се одликува и со голема проѕирност на водата, која достигнува повеќе од 21 метри, што овозможува одржување на големата биолошка разновдност. </a:t>
            </a:r>
            <a:endParaRPr lang="en-US" altLang="zh-CN" dirty="0"/>
          </a:p>
        </p:txBody>
      </p:sp>
      <p:sp>
        <p:nvSpPr>
          <p:cNvPr id="4" name="Slide Number Placeholder 3"/>
          <p:cNvSpPr>
            <a:spLocks noGrp="1"/>
          </p:cNvSpPr>
          <p:nvPr>
            <p:ph type="sldNum" sz="quarter" idx="10"/>
          </p:nvPr>
        </p:nvSpPr>
        <p:spPr/>
        <p:txBody>
          <a:bodyPr/>
          <a:lstStyle/>
          <a:p>
            <a:fld id="{79A97F71-8A07-44B2-8FE9-D72823A15121}"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 翻译前原文本 ------------</a:t>
            </a:r>
            <a:endParaRPr lang="en-US" altLang="zh-CN" dirty="0"/>
          </a:p>
          <a:p>
            <a:r>
              <a:rPr lang="zh-CN" altLang="en-US" dirty="0"/>
              <a:t>Живеалишта  - Општи карактеристики</a:t>
            </a:r>
            <a:endParaRPr lang="en-US" altLang="zh-CN" dirty="0"/>
          </a:p>
          <a:p>
            <a:r>
              <a:rPr lang="zh-CN" altLang="en-US" dirty="0"/>
              <a:t>•Водни живеалишта:</a:t>
            </a:r>
            <a:endParaRPr lang="en-US" altLang="zh-CN" dirty="0"/>
          </a:p>
          <a:p>
            <a:r>
              <a:rPr lang="zh-CN" altLang="en-US" dirty="0"/>
              <a:t>   - Слоеви со различни услови за живот (плитки, средни и длабоки делови).</a:t>
            </a:r>
            <a:endParaRPr lang="en-US" altLang="zh-CN" dirty="0"/>
          </a:p>
          <a:p>
            <a:r>
              <a:rPr lang="zh-CN" altLang="en-US" dirty="0"/>
              <a:t>•Копнени живеалишта:</a:t>
            </a:r>
            <a:endParaRPr lang="en-US" altLang="zh-CN" dirty="0"/>
          </a:p>
          <a:p>
            <a:r>
              <a:rPr lang="zh-CN" altLang="en-US" dirty="0"/>
              <a:t>   - Растителен свет околу брегот: трска, треви и шумски појаси.</a:t>
            </a:r>
            <a:endParaRPr lang="en-US" altLang="zh-CN" dirty="0"/>
          </a:p>
          <a:p>
            <a:r>
              <a:rPr lang="zh-CN" altLang="en-US" dirty="0"/>
              <a:t>•Брегови:</a:t>
            </a:r>
            <a:endParaRPr lang="en-US" altLang="zh-CN" dirty="0"/>
          </a:p>
          <a:p>
            <a:r>
              <a:rPr lang="zh-CN" altLang="en-US" dirty="0"/>
              <a:t>   - Песочни плажи, каменливи и карпести области.</a:t>
            </a:r>
            <a:endParaRPr lang="en-US" altLang="zh-CN" dirty="0"/>
          </a:p>
          <a:p>
            <a:r>
              <a:rPr lang="zh-CN" altLang="en-US" dirty="0"/>
              <a:t>   - Засолништа за водни птици и други животни</a:t>
            </a:r>
            <a:endParaRPr lang="en-US" altLang="zh-CN" dirty="0"/>
          </a:p>
        </p:txBody>
      </p:sp>
      <p:sp>
        <p:nvSpPr>
          <p:cNvPr id="4" name="Slide Number Placeholder 3"/>
          <p:cNvSpPr>
            <a:spLocks noGrp="1"/>
          </p:cNvSpPr>
          <p:nvPr>
            <p:ph type="sldNum" sz="quarter" idx="10"/>
          </p:nvPr>
        </p:nvSpPr>
        <p:spPr/>
        <p:txBody>
          <a:bodyPr/>
          <a:lstStyle/>
          <a:p>
            <a:fld id="{AA034820-1890-4C33-A8B6-8DBCF135CBA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77103"/>
            <a:ext cx="18288000" cy="5143500"/>
            <a:chOff x="0" y="0"/>
            <a:chExt cx="4816593" cy="1354667"/>
          </a:xfrm>
        </p:grpSpPr>
        <p:sp>
          <p:nvSpPr>
            <p:cNvPr id="3" name="Freeform 3"/>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BBD8D8"/>
            </a:solidFill>
          </p:spPr>
        </p:sp>
        <p:sp>
          <p:nvSpPr>
            <p:cNvPr id="4" name="TextBox 4"/>
            <p:cNvSpPr txBox="1"/>
            <p:nvPr/>
          </p:nvSpPr>
          <p:spPr>
            <a:xfrm>
              <a:off x="0" y="-38100"/>
              <a:ext cx="4816593" cy="139276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208057" y="4121587"/>
            <a:ext cx="14557690" cy="3086100"/>
            <a:chOff x="0" y="0"/>
            <a:chExt cx="3834124" cy="812800"/>
          </a:xfrm>
        </p:grpSpPr>
        <p:sp>
          <p:nvSpPr>
            <p:cNvPr id="6" name="Freeform 6"/>
            <p:cNvSpPr/>
            <p:nvPr/>
          </p:nvSpPr>
          <p:spPr>
            <a:xfrm>
              <a:off x="0" y="0"/>
              <a:ext cx="3834124" cy="812800"/>
            </a:xfrm>
            <a:custGeom>
              <a:avLst/>
              <a:gdLst/>
              <a:ahLst/>
              <a:cxnLst/>
              <a:rect l="l" t="t" r="r" b="b"/>
              <a:pathLst>
                <a:path w="3834124" h="812800">
                  <a:moveTo>
                    <a:pt x="0" y="0"/>
                  </a:moveTo>
                  <a:lnTo>
                    <a:pt x="3834124" y="0"/>
                  </a:lnTo>
                  <a:lnTo>
                    <a:pt x="3834124" y="812800"/>
                  </a:lnTo>
                  <a:lnTo>
                    <a:pt x="0" y="812800"/>
                  </a:lnTo>
                  <a:close/>
                </a:path>
              </a:pathLst>
            </a:custGeom>
            <a:solidFill>
              <a:srgbClr val="000000">
                <a:alpha val="0"/>
              </a:srgbClr>
            </a:solidFill>
            <a:ln w="85725" cap="sq">
              <a:solidFill>
                <a:srgbClr val="000000"/>
              </a:solidFill>
              <a:prstDash val="solid"/>
              <a:miter/>
            </a:ln>
          </p:spPr>
        </p:sp>
        <p:sp>
          <p:nvSpPr>
            <p:cNvPr id="7" name="TextBox 7"/>
            <p:cNvSpPr txBox="1"/>
            <p:nvPr/>
          </p:nvSpPr>
          <p:spPr>
            <a:xfrm>
              <a:off x="0" y="-123825"/>
              <a:ext cx="3834124" cy="936625"/>
            </a:xfrm>
            <a:prstGeom prst="rect">
              <a:avLst/>
            </a:prstGeom>
          </p:spPr>
          <p:txBody>
            <a:bodyPr lIns="50800" tIns="50800" rIns="50800" bIns="50800" rtlCol="0" anchor="ctr"/>
            <a:lstStyle/>
            <a:p>
              <a:pPr algn="ctr">
                <a:lnSpc>
                  <a:spcPts val="8540"/>
                </a:lnSpc>
              </a:pPr>
              <a:r>
                <a:rPr lang="en-US" altLang="zh-CN" sz="6100" b="1">
                  <a:solidFill>
                    <a:srgbClr val="000000"/>
                  </a:solidFill>
                  <a:latin typeface="Raleway Bold"/>
                  <a:ea typeface="Raleway Bold"/>
                  <a:cs typeface="Raleway Bold"/>
                  <a:sym typeface="Raleway Bold"/>
                </a:rPr>
                <a:t>Lake Ohrid: A Natural and Ecological Gem</a:t>
              </a:r>
            </a:p>
          </p:txBody>
        </p:sp>
      </p:grpSp>
      <p:sp>
        <p:nvSpPr>
          <p:cNvPr id="8" name="TextBox 8"/>
          <p:cNvSpPr txBox="1"/>
          <p:nvPr/>
        </p:nvSpPr>
        <p:spPr>
          <a:xfrm>
            <a:off x="2819402" y="7677835"/>
            <a:ext cx="13335000" cy="2103140"/>
          </a:xfrm>
          <a:prstGeom prst="rect">
            <a:avLst/>
          </a:prstGeom>
        </p:spPr>
        <p:txBody>
          <a:bodyPr wrap="square" lIns="0" tIns="0" rIns="0" bIns="0" rtlCol="0" anchor="t">
            <a:spAutoFit/>
          </a:bodyPr>
          <a:lstStyle/>
          <a:p>
            <a:pPr algn="ctr">
              <a:lnSpc>
                <a:spcPts val="4112"/>
              </a:lnSpc>
            </a:pPr>
            <a:r>
              <a:rPr lang="en-US" altLang="zh-CN" sz="2937" dirty="0" err="1">
                <a:solidFill>
                  <a:srgbClr val="000000"/>
                </a:solidFill>
                <a:latin typeface="Raleway"/>
                <a:ea typeface="Raleway"/>
                <a:cs typeface="Raleway"/>
                <a:sym typeface="Raleway"/>
              </a:rPr>
              <a:t>Elena Minova Atanasova – Expert in Environmental Education</a:t>
            </a:r>
            <a:endParaRPr lang="en-US" sz="2937" dirty="0">
              <a:solidFill>
                <a:srgbClr val="000000"/>
              </a:solidFill>
              <a:latin typeface="Raleway"/>
              <a:ea typeface="Raleway"/>
              <a:cs typeface="Raleway"/>
              <a:sym typeface="Raleway"/>
            </a:endParaRPr>
          </a:p>
          <a:p>
            <a:pPr algn="ctr">
              <a:lnSpc>
                <a:spcPts val="4112"/>
              </a:lnSpc>
              <a:spcBef>
                <a:spcPct val="0"/>
              </a:spcBef>
            </a:pPr>
            <a:r>
              <a:rPr lang="en-US" altLang="zh-CN" sz="2937" dirty="0" err="1">
                <a:solidFill>
                  <a:srgbClr val="000000"/>
                </a:solidFill>
                <a:latin typeface="Raleway"/>
                <a:ea typeface="Raleway"/>
                <a:cs typeface="Raleway"/>
                <a:sym typeface="Raleway"/>
              </a:rPr>
              <a:t>Svetlana Pejovic – Program Coordinator for Environmental Education</a:t>
            </a:r>
          </a:p>
          <a:p>
            <a:pPr algn="ctr">
              <a:lnSpc>
                <a:spcPts val="4112"/>
              </a:lnSpc>
              <a:spcBef>
                <a:spcPct val="0"/>
              </a:spcBef>
            </a:pPr>
            <a:r>
              <a:rPr lang="en-US" altLang="zh-CN" sz="2937" dirty="0">
                <a:solidFill>
                  <a:srgbClr val="000000"/>
                </a:solidFill>
                <a:latin typeface="Raleway"/>
                <a:ea typeface="Raleway"/>
                <a:cs typeface="Raleway"/>
                <a:sym typeface="Raleway"/>
              </a:rPr>
              <a:t>November 28, 2024, Skopje</a:t>
            </a:r>
            <a:endParaRPr lang="mk-MK" sz="2937" dirty="0">
              <a:solidFill>
                <a:srgbClr val="000000"/>
              </a:solidFill>
              <a:latin typeface="Raleway"/>
              <a:ea typeface="Raleway"/>
              <a:cs typeface="Raleway"/>
              <a:sym typeface="Raleway"/>
            </a:endParaRPr>
          </a:p>
          <a:p>
            <a:pPr algn="ctr">
              <a:lnSpc>
                <a:spcPts val="4112"/>
              </a:lnSpc>
              <a:spcBef>
                <a:spcPct val="0"/>
              </a:spcBef>
            </a:pPr>
            <a:endParaRPr lang="en-US" sz="2937" dirty="0">
              <a:solidFill>
                <a:srgbClr val="000000"/>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BD8D8"/>
        </a:solidFill>
        <a:effectLst/>
      </p:bgPr>
    </p:bg>
    <p:spTree>
      <p:nvGrpSpPr>
        <p:cNvPr id="1" name=""/>
        <p:cNvGrpSpPr/>
        <p:nvPr/>
      </p:nvGrpSpPr>
      <p:grpSpPr>
        <a:xfrm>
          <a:off x="0" y="0"/>
          <a:ext cx="0" cy="0"/>
          <a:chOff x="0" y="0"/>
          <a:chExt cx="0" cy="0"/>
        </a:xfrm>
      </p:grpSpPr>
      <p:grpSp>
        <p:nvGrpSpPr>
          <p:cNvPr id="2" name="Group 2"/>
          <p:cNvGrpSpPr/>
          <p:nvPr/>
        </p:nvGrpSpPr>
        <p:grpSpPr>
          <a:xfrm>
            <a:off x="0" y="170804"/>
            <a:ext cx="7250862" cy="10287000"/>
            <a:chOff x="0" y="0"/>
            <a:chExt cx="2452761" cy="3479800"/>
          </a:xfrm>
        </p:grpSpPr>
        <p:sp>
          <p:nvSpPr>
            <p:cNvPr id="3" name="Freeform 3"/>
            <p:cNvSpPr/>
            <p:nvPr/>
          </p:nvSpPr>
          <p:spPr>
            <a:xfrm>
              <a:off x="0" y="0"/>
              <a:ext cx="2452761" cy="3479800"/>
            </a:xfrm>
            <a:custGeom>
              <a:avLst/>
              <a:gdLst/>
              <a:ahLst/>
              <a:cxnLst/>
              <a:rect l="l" t="t" r="r" b="b"/>
              <a:pathLst>
                <a:path w="2452761" h="3479800">
                  <a:moveTo>
                    <a:pt x="0" y="0"/>
                  </a:moveTo>
                  <a:lnTo>
                    <a:pt x="2452761" y="0"/>
                  </a:lnTo>
                  <a:lnTo>
                    <a:pt x="2452761" y="3479800"/>
                  </a:lnTo>
                  <a:lnTo>
                    <a:pt x="0" y="3479800"/>
                  </a:lnTo>
                  <a:close/>
                </a:path>
              </a:pathLst>
            </a:custGeom>
            <a:solidFill>
              <a:srgbClr val="FFFFFF"/>
            </a:solidFill>
          </p:spPr>
        </p:sp>
      </p:grpSp>
      <p:sp>
        <p:nvSpPr>
          <p:cNvPr id="4" name="AutoShape 4"/>
          <p:cNvSpPr/>
          <p:nvPr/>
        </p:nvSpPr>
        <p:spPr>
          <a:xfrm>
            <a:off x="7250862" y="6023898"/>
            <a:ext cx="11037138" cy="0"/>
          </a:xfrm>
          <a:prstGeom prst="line">
            <a:avLst/>
          </a:prstGeom>
          <a:ln w="295275" cap="rnd">
            <a:solidFill>
              <a:srgbClr val="FFFFFF"/>
            </a:solidFill>
            <a:prstDash val="solid"/>
            <a:headEnd type="none" w="sm" len="sm"/>
            <a:tailEnd type="none" w="sm" len="sm"/>
          </a:ln>
        </p:spPr>
      </p:sp>
      <p:sp>
        <p:nvSpPr>
          <p:cNvPr id="5" name="AutoShape 5"/>
          <p:cNvSpPr/>
          <p:nvPr/>
        </p:nvSpPr>
        <p:spPr>
          <a:xfrm>
            <a:off x="12125534" y="6230935"/>
            <a:ext cx="0" cy="414073"/>
          </a:xfrm>
          <a:prstGeom prst="line">
            <a:avLst/>
          </a:prstGeom>
          <a:ln w="76200" cap="rnd">
            <a:solidFill>
              <a:srgbClr val="000000"/>
            </a:solidFill>
            <a:prstDash val="solid"/>
            <a:headEnd type="none" w="sm" len="sm"/>
            <a:tailEnd type="arrow" w="med" len="sm"/>
          </a:ln>
        </p:spPr>
      </p:sp>
      <p:sp>
        <p:nvSpPr>
          <p:cNvPr id="6" name="AutoShape 6"/>
          <p:cNvSpPr/>
          <p:nvPr/>
        </p:nvSpPr>
        <p:spPr>
          <a:xfrm>
            <a:off x="15838409" y="6204208"/>
            <a:ext cx="0" cy="414073"/>
          </a:xfrm>
          <a:prstGeom prst="line">
            <a:avLst/>
          </a:prstGeom>
          <a:ln w="76200" cap="rnd">
            <a:solidFill>
              <a:srgbClr val="000000"/>
            </a:solidFill>
            <a:prstDash val="solid"/>
            <a:headEnd type="none" w="sm" len="sm"/>
            <a:tailEnd type="arrow" w="med" len="sm"/>
          </a:ln>
        </p:spPr>
      </p:sp>
      <p:sp>
        <p:nvSpPr>
          <p:cNvPr id="7" name="Freeform 7"/>
          <p:cNvSpPr/>
          <p:nvPr/>
        </p:nvSpPr>
        <p:spPr>
          <a:xfrm>
            <a:off x="7473961" y="3830435"/>
            <a:ext cx="2904504" cy="1747543"/>
          </a:xfrm>
          <a:custGeom>
            <a:avLst/>
            <a:gdLst/>
            <a:ahLst/>
            <a:cxnLst/>
            <a:rect l="l" t="t" r="r" b="b"/>
            <a:pathLst>
              <a:path w="2904504" h="1747543">
                <a:moveTo>
                  <a:pt x="0" y="0"/>
                </a:moveTo>
                <a:lnTo>
                  <a:pt x="2904504" y="0"/>
                </a:lnTo>
                <a:lnTo>
                  <a:pt x="2904504" y="1747543"/>
                </a:lnTo>
                <a:lnTo>
                  <a:pt x="0" y="1747543"/>
                </a:lnTo>
                <a:lnTo>
                  <a:pt x="0" y="0"/>
                </a:lnTo>
                <a:close/>
              </a:path>
            </a:pathLst>
          </a:custGeom>
          <a:blipFill>
            <a:blip r:embed="rId3"/>
            <a:stretch>
              <a:fillRect/>
            </a:stretch>
          </a:blipFill>
        </p:spPr>
      </p:sp>
      <p:sp>
        <p:nvSpPr>
          <p:cNvPr id="8" name="TextBox 8"/>
          <p:cNvSpPr txBox="1"/>
          <p:nvPr/>
        </p:nvSpPr>
        <p:spPr>
          <a:xfrm>
            <a:off x="10754490" y="6631668"/>
            <a:ext cx="2947192" cy="1276435"/>
          </a:xfrm>
          <a:prstGeom prst="rect">
            <a:avLst/>
          </a:prstGeom>
        </p:spPr>
        <p:txBody>
          <a:bodyPr lIns="0" tIns="0" rIns="0" bIns="0" rtlCol="0" anchor="t">
            <a:spAutoFit/>
          </a:bodyPr>
          <a:lstStyle/>
          <a:p>
            <a:pPr algn="ctr">
              <a:lnSpc>
                <a:spcPts val="2520"/>
              </a:lnSpc>
            </a:pPr>
            <a:r>
              <a:rPr lang="en-US" altLang="zh-CN" sz="2100" b="1">
                <a:solidFill>
                  <a:srgbClr val="000000"/>
                </a:solidFill>
                <a:latin typeface="Raleway Bold"/>
                <a:ea typeface="Raleway Bold"/>
                <a:cs typeface="Raleway Bold"/>
                <a:sym typeface="Raleway Bold"/>
              </a:rPr>
              <a:t>Deep-water zone (pelagic zone)</a:t>
            </a:r>
          </a:p>
          <a:p>
            <a:pPr algn="ctr">
              <a:lnSpc>
                <a:spcPts val="2520"/>
              </a:lnSpc>
            </a:pPr>
            <a:endParaRPr lang="en-US" sz="2100" b="1">
              <a:solidFill>
                <a:srgbClr val="000000"/>
              </a:solidFill>
              <a:latin typeface="Raleway Bold"/>
              <a:ea typeface="Raleway Bold"/>
              <a:cs typeface="Raleway Bold"/>
              <a:sym typeface="Raleway Bold"/>
            </a:endParaRPr>
          </a:p>
        </p:txBody>
      </p:sp>
      <p:sp>
        <p:nvSpPr>
          <p:cNvPr id="9" name="AutoShape 9"/>
          <p:cNvSpPr/>
          <p:nvPr/>
        </p:nvSpPr>
        <p:spPr>
          <a:xfrm>
            <a:off x="8579664" y="7764130"/>
            <a:ext cx="0" cy="414073"/>
          </a:xfrm>
          <a:prstGeom prst="line">
            <a:avLst/>
          </a:prstGeom>
          <a:ln w="76200" cap="rnd">
            <a:solidFill>
              <a:srgbClr val="000000"/>
            </a:solidFill>
            <a:prstDash val="solid"/>
            <a:headEnd type="none" w="sm" len="sm"/>
            <a:tailEnd type="arrow" w="med" len="sm"/>
          </a:ln>
        </p:spPr>
      </p:sp>
      <p:sp>
        <p:nvSpPr>
          <p:cNvPr id="10" name="AutoShape 10"/>
          <p:cNvSpPr/>
          <p:nvPr/>
        </p:nvSpPr>
        <p:spPr>
          <a:xfrm>
            <a:off x="12125534" y="7764130"/>
            <a:ext cx="0" cy="414073"/>
          </a:xfrm>
          <a:prstGeom prst="line">
            <a:avLst/>
          </a:prstGeom>
          <a:ln w="76200" cap="rnd">
            <a:solidFill>
              <a:srgbClr val="000000"/>
            </a:solidFill>
            <a:prstDash val="solid"/>
            <a:headEnd type="none" w="sm" len="sm"/>
            <a:tailEnd type="arrow" w="med" len="sm"/>
          </a:ln>
        </p:spPr>
      </p:sp>
      <p:sp>
        <p:nvSpPr>
          <p:cNvPr id="11" name="AutoShape 11"/>
          <p:cNvSpPr/>
          <p:nvPr/>
        </p:nvSpPr>
        <p:spPr>
          <a:xfrm>
            <a:off x="15876509" y="7468813"/>
            <a:ext cx="0" cy="414073"/>
          </a:xfrm>
          <a:prstGeom prst="line">
            <a:avLst/>
          </a:prstGeom>
          <a:ln w="76200" cap="rnd">
            <a:solidFill>
              <a:srgbClr val="000000"/>
            </a:solidFill>
            <a:prstDash val="solid"/>
            <a:headEnd type="none" w="sm" len="sm"/>
            <a:tailEnd type="arrow" w="med" len="sm"/>
          </a:ln>
        </p:spPr>
      </p:sp>
      <p:sp>
        <p:nvSpPr>
          <p:cNvPr id="12" name="Freeform 12"/>
          <p:cNvSpPr/>
          <p:nvPr/>
        </p:nvSpPr>
        <p:spPr>
          <a:xfrm>
            <a:off x="11026165" y="3713995"/>
            <a:ext cx="2605418" cy="1735860"/>
          </a:xfrm>
          <a:custGeom>
            <a:avLst/>
            <a:gdLst/>
            <a:ahLst/>
            <a:cxnLst/>
            <a:rect l="l" t="t" r="r" b="b"/>
            <a:pathLst>
              <a:path w="2605418" h="1735860">
                <a:moveTo>
                  <a:pt x="0" y="0"/>
                </a:moveTo>
                <a:lnTo>
                  <a:pt x="2605418" y="0"/>
                </a:lnTo>
                <a:lnTo>
                  <a:pt x="2605418" y="1735860"/>
                </a:lnTo>
                <a:lnTo>
                  <a:pt x="0" y="1735860"/>
                </a:lnTo>
                <a:lnTo>
                  <a:pt x="0" y="0"/>
                </a:lnTo>
                <a:close/>
              </a:path>
            </a:pathLst>
          </a:custGeom>
          <a:blipFill>
            <a:blip r:embed="rId4"/>
            <a:stretch>
              <a:fillRect/>
            </a:stretch>
          </a:blipFill>
        </p:spPr>
      </p:sp>
      <p:sp>
        <p:nvSpPr>
          <p:cNvPr id="13" name="AutoShape 13"/>
          <p:cNvSpPr/>
          <p:nvPr/>
        </p:nvSpPr>
        <p:spPr>
          <a:xfrm>
            <a:off x="8541564" y="6230935"/>
            <a:ext cx="0" cy="414073"/>
          </a:xfrm>
          <a:prstGeom prst="line">
            <a:avLst/>
          </a:prstGeom>
          <a:ln w="76200" cap="rnd">
            <a:solidFill>
              <a:srgbClr val="000000"/>
            </a:solidFill>
            <a:prstDash val="solid"/>
            <a:headEnd type="none" w="sm" len="sm"/>
            <a:tailEnd type="arrow" w="med" len="sm"/>
          </a:ln>
        </p:spPr>
      </p:sp>
      <p:sp>
        <p:nvSpPr>
          <p:cNvPr id="14" name="Freeform 14"/>
          <p:cNvSpPr/>
          <p:nvPr/>
        </p:nvSpPr>
        <p:spPr>
          <a:xfrm>
            <a:off x="196089" y="5154377"/>
            <a:ext cx="7054772" cy="4103923"/>
          </a:xfrm>
          <a:custGeom>
            <a:avLst/>
            <a:gdLst/>
            <a:ahLst/>
            <a:cxnLst/>
            <a:rect l="l" t="t" r="r" b="b"/>
            <a:pathLst>
              <a:path w="7054772" h="4103923">
                <a:moveTo>
                  <a:pt x="0" y="0"/>
                </a:moveTo>
                <a:lnTo>
                  <a:pt x="7054773" y="0"/>
                </a:lnTo>
                <a:lnTo>
                  <a:pt x="7054773" y="4103923"/>
                </a:lnTo>
                <a:lnTo>
                  <a:pt x="0" y="4103923"/>
                </a:lnTo>
                <a:lnTo>
                  <a:pt x="0" y="0"/>
                </a:lnTo>
                <a:close/>
              </a:path>
            </a:pathLst>
          </a:custGeom>
          <a:blipFill>
            <a:blip r:embed="rId5"/>
            <a:stretch>
              <a:fillRect t="-1595" b="-6703"/>
            </a:stretch>
          </a:blipFill>
        </p:spPr>
      </p:sp>
      <p:sp>
        <p:nvSpPr>
          <p:cNvPr id="15" name="Freeform 15"/>
          <p:cNvSpPr/>
          <p:nvPr/>
        </p:nvSpPr>
        <p:spPr>
          <a:xfrm>
            <a:off x="14484471" y="3713995"/>
            <a:ext cx="2848245" cy="1871410"/>
          </a:xfrm>
          <a:custGeom>
            <a:avLst/>
            <a:gdLst/>
            <a:ahLst/>
            <a:cxnLst/>
            <a:rect l="l" t="t" r="r" b="b"/>
            <a:pathLst>
              <a:path w="2848245" h="1871410">
                <a:moveTo>
                  <a:pt x="0" y="0"/>
                </a:moveTo>
                <a:lnTo>
                  <a:pt x="2848245" y="0"/>
                </a:lnTo>
                <a:lnTo>
                  <a:pt x="2848245" y="1871411"/>
                </a:lnTo>
                <a:lnTo>
                  <a:pt x="0" y="1871411"/>
                </a:lnTo>
                <a:lnTo>
                  <a:pt x="0" y="0"/>
                </a:lnTo>
                <a:close/>
              </a:path>
            </a:pathLst>
          </a:custGeom>
          <a:blipFill>
            <a:blip r:embed="rId6"/>
            <a:stretch>
              <a:fillRect/>
            </a:stretch>
          </a:blipFill>
        </p:spPr>
      </p:sp>
      <p:sp>
        <p:nvSpPr>
          <p:cNvPr id="16" name="TextBox 16"/>
          <p:cNvSpPr txBox="1"/>
          <p:nvPr/>
        </p:nvSpPr>
        <p:spPr>
          <a:xfrm>
            <a:off x="344796" y="1595871"/>
            <a:ext cx="5724014" cy="628650"/>
          </a:xfrm>
          <a:prstGeom prst="rect">
            <a:avLst/>
          </a:prstGeom>
        </p:spPr>
        <p:txBody>
          <a:bodyPr lIns="0" tIns="0" rIns="0" bIns="0" rtlCol="0" anchor="t">
            <a:spAutoFit/>
          </a:bodyPr>
          <a:lstStyle/>
          <a:p>
            <a:pPr algn="l">
              <a:lnSpc>
                <a:spcPts val="4920"/>
              </a:lnSpc>
            </a:pPr>
            <a:r>
              <a:rPr lang="en-US" altLang="zh-CN" sz="4100" b="1">
                <a:solidFill>
                  <a:srgbClr val="000000"/>
                </a:solidFill>
                <a:latin typeface="Raleway Bold"/>
                <a:ea typeface="Raleway Bold"/>
                <a:cs typeface="Raleway Bold"/>
                <a:sym typeface="Raleway Bold"/>
              </a:rPr>
              <a:t>Aquatic habitats</a:t>
            </a:r>
          </a:p>
        </p:txBody>
      </p:sp>
      <p:sp>
        <p:nvSpPr>
          <p:cNvPr id="17" name="TextBox 17"/>
          <p:cNvSpPr txBox="1"/>
          <p:nvPr/>
        </p:nvSpPr>
        <p:spPr>
          <a:xfrm>
            <a:off x="7269912" y="6973513"/>
            <a:ext cx="2947192" cy="647743"/>
          </a:xfrm>
          <a:prstGeom prst="rect">
            <a:avLst/>
          </a:prstGeom>
        </p:spPr>
        <p:txBody>
          <a:bodyPr lIns="0" tIns="0" rIns="0" bIns="0" rtlCol="0" anchor="t">
            <a:spAutoFit/>
          </a:bodyPr>
          <a:lstStyle/>
          <a:p>
            <a:pPr algn="ctr">
              <a:lnSpc>
                <a:spcPts val="2520"/>
              </a:lnSpc>
            </a:pPr>
            <a:r>
              <a:rPr lang="en-US" altLang="zh-CN" sz="2100" b="1">
                <a:solidFill>
                  <a:srgbClr val="000000"/>
                </a:solidFill>
                <a:latin typeface="Raleway Bold"/>
                <a:ea typeface="Raleway Bold"/>
                <a:cs typeface="Raleway Bold"/>
                <a:sym typeface="Raleway Bold"/>
              </a:rPr>
              <a:t>Littoral zone</a:t>
            </a:r>
          </a:p>
        </p:txBody>
      </p:sp>
      <p:sp>
        <p:nvSpPr>
          <p:cNvPr id="18" name="TextBox 18"/>
          <p:cNvSpPr txBox="1"/>
          <p:nvPr/>
        </p:nvSpPr>
        <p:spPr>
          <a:xfrm>
            <a:off x="7269912" y="8549679"/>
            <a:ext cx="3108553" cy="1078550"/>
          </a:xfrm>
          <a:prstGeom prst="rect">
            <a:avLst/>
          </a:prstGeom>
        </p:spPr>
        <p:txBody>
          <a:bodyPr lIns="0" tIns="0" rIns="0" bIns="0" rtlCol="0" anchor="t">
            <a:spAutoFit/>
          </a:bodyPr>
          <a:lstStyle/>
          <a:p>
            <a:pPr algn="ctr">
              <a:lnSpc>
                <a:spcPts val="2214"/>
              </a:lnSpc>
            </a:pPr>
            <a:r>
              <a:rPr lang="en-US" altLang="zh-CN" sz="2214">
                <a:solidFill>
                  <a:srgbClr val="000000"/>
                </a:solidFill>
                <a:latin typeface="Raleway"/>
                <a:ea typeface="Raleway"/>
                <a:cs typeface="Raleway"/>
                <a:sym typeface="Raleway"/>
              </a:rPr>
              <a:t>refers to the part of the lake that is close to the shore</a:t>
            </a:r>
          </a:p>
          <a:p>
            <a:pPr algn="ctr">
              <a:lnSpc>
                <a:spcPts val="1898"/>
              </a:lnSpc>
            </a:pPr>
            <a:endParaRPr lang="en-US" sz="2214">
              <a:solidFill>
                <a:srgbClr val="000000"/>
              </a:solidFill>
              <a:latin typeface="Raleway"/>
              <a:ea typeface="Raleway"/>
              <a:cs typeface="Raleway"/>
              <a:sym typeface="Raleway"/>
            </a:endParaRPr>
          </a:p>
        </p:txBody>
      </p:sp>
      <p:sp>
        <p:nvSpPr>
          <p:cNvPr id="19" name="TextBox 19"/>
          <p:cNvSpPr txBox="1"/>
          <p:nvPr/>
        </p:nvSpPr>
        <p:spPr>
          <a:xfrm>
            <a:off x="722304" y="2781515"/>
            <a:ext cx="4317710" cy="1048920"/>
          </a:xfrm>
          <a:prstGeom prst="rect">
            <a:avLst/>
          </a:prstGeom>
        </p:spPr>
        <p:txBody>
          <a:bodyPr lIns="0" tIns="0" rIns="0" bIns="0" rtlCol="0" anchor="t">
            <a:spAutoFit/>
          </a:bodyPr>
          <a:lstStyle/>
          <a:p>
            <a:pPr algn="ctr">
              <a:lnSpc>
                <a:spcPts val="4135"/>
              </a:lnSpc>
              <a:spcBef>
                <a:spcPct val="0"/>
              </a:spcBef>
            </a:pPr>
            <a:r>
              <a:rPr lang="en-US" altLang="zh-CN" sz="2953">
                <a:solidFill>
                  <a:srgbClr val="000000"/>
                </a:solidFill>
                <a:latin typeface="Raleway"/>
                <a:ea typeface="Raleway"/>
                <a:cs typeface="Raleway"/>
                <a:sym typeface="Raleway"/>
              </a:rPr>
              <a:t>Layers with different living conditions</a:t>
            </a:r>
          </a:p>
        </p:txBody>
      </p:sp>
      <p:sp>
        <p:nvSpPr>
          <p:cNvPr id="20" name="TextBox 20"/>
          <p:cNvSpPr txBox="1"/>
          <p:nvPr/>
        </p:nvSpPr>
        <p:spPr>
          <a:xfrm>
            <a:off x="10816839" y="8339660"/>
            <a:ext cx="3020253" cy="1524551"/>
          </a:xfrm>
          <a:prstGeom prst="rect">
            <a:avLst/>
          </a:prstGeom>
        </p:spPr>
        <p:txBody>
          <a:bodyPr lIns="0" tIns="0" rIns="0" bIns="0" rtlCol="0" anchor="t">
            <a:spAutoFit/>
          </a:bodyPr>
          <a:lstStyle/>
          <a:p>
            <a:pPr algn="ctr">
              <a:lnSpc>
                <a:spcPts val="3084"/>
              </a:lnSpc>
              <a:spcBef>
                <a:spcPct val="0"/>
              </a:spcBef>
            </a:pPr>
            <a:r>
              <a:rPr lang="en-US" altLang="zh-CN" sz="2203">
                <a:solidFill>
                  <a:srgbClr val="000000"/>
                </a:solidFill>
                <a:latin typeface="Raleway"/>
                <a:ea typeface="Raleway"/>
                <a:cs typeface="Raleway"/>
                <a:sym typeface="Raleway"/>
              </a:rPr>
              <a:t>the central part of the lake and extends to depths of about 100 meters</a:t>
            </a:r>
          </a:p>
        </p:txBody>
      </p:sp>
      <p:sp>
        <p:nvSpPr>
          <p:cNvPr id="21" name="TextBox 21"/>
          <p:cNvSpPr txBox="1"/>
          <p:nvPr/>
        </p:nvSpPr>
        <p:spPr>
          <a:xfrm>
            <a:off x="14856635" y="6593804"/>
            <a:ext cx="2553891" cy="398780"/>
          </a:xfrm>
          <a:prstGeom prst="rect">
            <a:avLst/>
          </a:prstGeom>
        </p:spPr>
        <p:txBody>
          <a:bodyPr lIns="0" tIns="0" rIns="0" bIns="0" rtlCol="0" anchor="t">
            <a:spAutoFit/>
          </a:bodyPr>
          <a:lstStyle/>
          <a:p>
            <a:pPr algn="ctr">
              <a:lnSpc>
                <a:spcPts val="3220"/>
              </a:lnSpc>
              <a:spcBef>
                <a:spcPct val="0"/>
              </a:spcBef>
            </a:pPr>
            <a:r>
              <a:rPr lang="en-US" altLang="zh-CN" sz="2300" b="1">
                <a:solidFill>
                  <a:srgbClr val="000000"/>
                </a:solidFill>
                <a:latin typeface="Raleway Bold"/>
                <a:ea typeface="Raleway Bold"/>
                <a:cs typeface="Raleway Bold"/>
                <a:sym typeface="Raleway Bold"/>
              </a:rPr>
              <a:t>Benthic zone</a:t>
            </a:r>
          </a:p>
        </p:txBody>
      </p:sp>
      <p:sp>
        <p:nvSpPr>
          <p:cNvPr id="22" name="TextBox 22"/>
          <p:cNvSpPr txBox="1"/>
          <p:nvPr/>
        </p:nvSpPr>
        <p:spPr>
          <a:xfrm>
            <a:off x="14856635" y="8463954"/>
            <a:ext cx="2888691" cy="398759"/>
          </a:xfrm>
          <a:prstGeom prst="rect">
            <a:avLst/>
          </a:prstGeom>
        </p:spPr>
        <p:txBody>
          <a:bodyPr lIns="0" tIns="0" rIns="0" bIns="0" rtlCol="0" anchor="t">
            <a:spAutoFit/>
          </a:bodyPr>
          <a:lstStyle/>
          <a:p>
            <a:pPr algn="ctr">
              <a:lnSpc>
                <a:spcPts val="3220"/>
              </a:lnSpc>
              <a:spcBef>
                <a:spcPct val="0"/>
              </a:spcBef>
            </a:pPr>
            <a:r>
              <a:rPr lang="en-US" altLang="zh-CN" sz="2300">
                <a:solidFill>
                  <a:srgbClr val="000000"/>
                </a:solidFill>
                <a:latin typeface="Raleway"/>
                <a:ea typeface="Raleway"/>
                <a:cs typeface="Raleway"/>
                <a:sym typeface="Raleway"/>
              </a:rPr>
              <a:t>the bottom of the lake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0545" y="5777797"/>
            <a:ext cx="3452207" cy="3452207"/>
          </a:xfrm>
          <a:custGeom>
            <a:avLst/>
            <a:gdLst/>
            <a:ahLst/>
            <a:cxnLst/>
            <a:rect l="l" t="t" r="r" b="b"/>
            <a:pathLst>
              <a:path w="3452207" h="3452207">
                <a:moveTo>
                  <a:pt x="0" y="0"/>
                </a:moveTo>
                <a:lnTo>
                  <a:pt x="3452206" y="0"/>
                </a:lnTo>
                <a:lnTo>
                  <a:pt x="3452206" y="3452206"/>
                </a:lnTo>
                <a:lnTo>
                  <a:pt x="0" y="3452206"/>
                </a:lnTo>
                <a:lnTo>
                  <a:pt x="0" y="0"/>
                </a:lnTo>
                <a:close/>
              </a:path>
            </a:pathLst>
          </a:custGeom>
          <a:blipFill>
            <a:blip r:embed="rId3"/>
            <a:stretch>
              <a:fillRect/>
            </a:stretch>
          </a:blipFill>
        </p:spPr>
      </p:sp>
      <p:sp>
        <p:nvSpPr>
          <p:cNvPr id="3" name="Freeform 3"/>
          <p:cNvSpPr/>
          <p:nvPr/>
        </p:nvSpPr>
        <p:spPr>
          <a:xfrm>
            <a:off x="4138837" y="5777797"/>
            <a:ext cx="4264016" cy="3480503"/>
          </a:xfrm>
          <a:custGeom>
            <a:avLst/>
            <a:gdLst/>
            <a:ahLst/>
            <a:cxnLst/>
            <a:rect l="l" t="t" r="r" b="b"/>
            <a:pathLst>
              <a:path w="4264016" h="3480503">
                <a:moveTo>
                  <a:pt x="0" y="0"/>
                </a:moveTo>
                <a:lnTo>
                  <a:pt x="4264017" y="0"/>
                </a:lnTo>
                <a:lnTo>
                  <a:pt x="4264017" y="3480503"/>
                </a:lnTo>
                <a:lnTo>
                  <a:pt x="0" y="3480503"/>
                </a:lnTo>
                <a:lnTo>
                  <a:pt x="0" y="0"/>
                </a:lnTo>
                <a:close/>
              </a:path>
            </a:pathLst>
          </a:custGeom>
          <a:blipFill>
            <a:blip r:embed="rId4"/>
            <a:stretch>
              <a:fillRect/>
            </a:stretch>
          </a:blipFill>
        </p:spPr>
      </p:sp>
      <p:sp>
        <p:nvSpPr>
          <p:cNvPr id="4" name="Freeform 4"/>
          <p:cNvSpPr/>
          <p:nvPr/>
        </p:nvSpPr>
        <p:spPr>
          <a:xfrm>
            <a:off x="8788940" y="5739938"/>
            <a:ext cx="3453457" cy="3453457"/>
          </a:xfrm>
          <a:custGeom>
            <a:avLst/>
            <a:gdLst/>
            <a:ahLst/>
            <a:cxnLst/>
            <a:rect l="l" t="t" r="r" b="b"/>
            <a:pathLst>
              <a:path w="3453457" h="3453457">
                <a:moveTo>
                  <a:pt x="0" y="0"/>
                </a:moveTo>
                <a:lnTo>
                  <a:pt x="3453456" y="0"/>
                </a:lnTo>
                <a:lnTo>
                  <a:pt x="3453456" y="3453456"/>
                </a:lnTo>
                <a:lnTo>
                  <a:pt x="0" y="3453456"/>
                </a:lnTo>
                <a:lnTo>
                  <a:pt x="0" y="0"/>
                </a:lnTo>
                <a:close/>
              </a:path>
            </a:pathLst>
          </a:custGeom>
          <a:blipFill>
            <a:blip r:embed="rId5"/>
            <a:stretch>
              <a:fillRect/>
            </a:stretch>
          </a:blipFill>
        </p:spPr>
      </p:sp>
      <p:sp>
        <p:nvSpPr>
          <p:cNvPr id="5" name="Freeform 5"/>
          <p:cNvSpPr/>
          <p:nvPr/>
        </p:nvSpPr>
        <p:spPr>
          <a:xfrm>
            <a:off x="12632921" y="5739938"/>
            <a:ext cx="5189621" cy="3453457"/>
          </a:xfrm>
          <a:custGeom>
            <a:avLst/>
            <a:gdLst/>
            <a:ahLst/>
            <a:cxnLst/>
            <a:rect l="l" t="t" r="r" b="b"/>
            <a:pathLst>
              <a:path w="5189621" h="3453457">
                <a:moveTo>
                  <a:pt x="0" y="0"/>
                </a:moveTo>
                <a:lnTo>
                  <a:pt x="5189621" y="0"/>
                </a:lnTo>
                <a:lnTo>
                  <a:pt x="5189621" y="3453456"/>
                </a:lnTo>
                <a:lnTo>
                  <a:pt x="0" y="3453456"/>
                </a:lnTo>
                <a:lnTo>
                  <a:pt x="0" y="0"/>
                </a:lnTo>
                <a:close/>
              </a:path>
            </a:pathLst>
          </a:custGeom>
          <a:blipFill>
            <a:blip r:embed="rId6"/>
            <a:stretch>
              <a:fillRect/>
            </a:stretch>
          </a:blipFill>
        </p:spPr>
      </p:sp>
      <p:sp>
        <p:nvSpPr>
          <p:cNvPr id="6" name="TextBox 6"/>
          <p:cNvSpPr txBox="1"/>
          <p:nvPr/>
        </p:nvSpPr>
        <p:spPr>
          <a:xfrm>
            <a:off x="300545" y="206978"/>
            <a:ext cx="4818286" cy="1567244"/>
          </a:xfrm>
          <a:prstGeom prst="rect">
            <a:avLst/>
          </a:prstGeom>
        </p:spPr>
        <p:txBody>
          <a:bodyPr lIns="0" tIns="0" rIns="0" bIns="0" rtlCol="0" anchor="t">
            <a:spAutoFit/>
          </a:bodyPr>
          <a:lstStyle/>
          <a:p>
            <a:pPr algn="ctr">
              <a:lnSpc>
                <a:spcPts val="4619"/>
              </a:lnSpc>
            </a:pPr>
            <a:r>
              <a:rPr lang="en-US" altLang="zh-CN" sz="3299" b="1">
                <a:solidFill>
                  <a:srgbClr val="000000"/>
                </a:solidFill>
                <a:latin typeface="Raleway Bold"/>
                <a:ea typeface="Raleway Bold"/>
                <a:cs typeface="Raleway Bold"/>
                <a:sym typeface="Raleway Bold"/>
              </a:rPr>
              <a:t>Littoral zone</a:t>
            </a:r>
          </a:p>
          <a:p>
            <a:pPr algn="ctr">
              <a:lnSpc>
                <a:spcPts val="3220"/>
              </a:lnSpc>
              <a:spcBef>
                <a:spcPct val="0"/>
              </a:spcBef>
            </a:pPr>
            <a:endParaRPr lang="en-US" sz="3299" b="1">
              <a:solidFill>
                <a:srgbClr val="000000"/>
              </a:solidFill>
              <a:latin typeface="Raleway Bold"/>
              <a:ea typeface="Raleway Bold"/>
              <a:cs typeface="Raleway Bold"/>
              <a:sym typeface="Raleway Bold"/>
            </a:endParaRPr>
          </a:p>
        </p:txBody>
      </p:sp>
      <p:sp>
        <p:nvSpPr>
          <p:cNvPr id="7" name="TextBox 7"/>
          <p:cNvSpPr txBox="1"/>
          <p:nvPr/>
        </p:nvSpPr>
        <p:spPr>
          <a:xfrm>
            <a:off x="0" y="1610411"/>
            <a:ext cx="17976647" cy="3732725"/>
          </a:xfrm>
          <a:prstGeom prst="rect">
            <a:avLst/>
          </a:prstGeom>
        </p:spPr>
        <p:txBody>
          <a:bodyPr lIns="0" tIns="0" rIns="0" bIns="0" rtlCol="0" anchor="t">
            <a:spAutoFit/>
          </a:bodyPr>
          <a:lstStyle/>
          <a:p>
            <a:pPr algn="ctr">
              <a:lnSpc>
                <a:spcPts val="3715"/>
              </a:lnSpc>
            </a:pPr>
            <a:r>
              <a:rPr lang="en-US" altLang="zh-CN" sz="2653" b="1">
                <a:solidFill>
                  <a:srgbClr val="000000"/>
                </a:solidFill>
                <a:latin typeface="Raleway Bold"/>
                <a:ea typeface="Raleway Bold"/>
                <a:cs typeface="Raleway Bold"/>
                <a:sym typeface="Raleway Bold"/>
              </a:rPr>
              <a:t>Characteristics of the littoral zone:</a:t>
            </a:r>
          </a:p>
          <a:p>
            <a:pPr marL="572986" lvl="1" indent="-286493" algn="l">
              <a:lnSpc>
                <a:spcPts val="3715"/>
              </a:lnSpc>
              <a:buFont typeface="Arial"/>
              <a:buChar char="•"/>
            </a:pPr>
            <a:r>
              <a:rPr lang="en-US" altLang="zh-CN" sz="2653" b="1">
                <a:solidFill>
                  <a:srgbClr val="000000"/>
                </a:solidFill>
                <a:latin typeface="Raleway Bold"/>
                <a:ea typeface="Raleway Bold"/>
                <a:cs typeface="Raleway Bold"/>
                <a:sym typeface="Raleway Bold"/>
              </a:rPr>
              <a:t>Aquatic Plants: This zone contains various aquatic plant species, such as common reeds (Phragmites australis), water lilies (Nymphaea), lake sedge (Schoenoplectus lacustris), etc. These plants provide shelter and food for many aquatic organisms.</a:t>
            </a:r>
          </a:p>
          <a:p>
            <a:pPr marL="572986" lvl="1" indent="-286493" algn="l">
              <a:lnSpc>
                <a:spcPts val="3715"/>
              </a:lnSpc>
              <a:buFont typeface="Arial"/>
              <a:buChar char="•"/>
            </a:pPr>
            <a:r>
              <a:rPr lang="en-US" altLang="zh-CN" sz="2653" b="1">
                <a:solidFill>
                  <a:srgbClr val="000000"/>
                </a:solidFill>
                <a:latin typeface="Raleway Bold"/>
                <a:ea typeface="Raleway Bold"/>
                <a:cs typeface="Raleway Bold"/>
                <a:sym typeface="Raleway Bold"/>
              </a:rPr>
              <a:t>Animals: This zone is important for the breeding of waterfowl, such as ducks and herons, and is also home to many fish species and microorganisms.</a:t>
            </a:r>
          </a:p>
          <a:p>
            <a:pPr marL="572986" lvl="1" indent="-286493" algn="l">
              <a:lnSpc>
                <a:spcPts val="3715"/>
              </a:lnSpc>
              <a:buFont typeface="Arial"/>
              <a:buChar char="•"/>
            </a:pPr>
            <a:r>
              <a:rPr lang="en-US" altLang="zh-CN" sz="2653" b="1">
                <a:solidFill>
                  <a:srgbClr val="000000"/>
                </a:solidFill>
                <a:latin typeface="Raleway Bold"/>
                <a:ea typeface="Raleway Bold"/>
                <a:cs typeface="Raleway Bold"/>
                <a:sym typeface="Raleway Bold"/>
              </a:rPr>
              <a:t>Physical Characteristics: This zone has shallow waters with sandy, rocky, or reed beds, providing good support for many plant and animal species.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67143" y="6012956"/>
            <a:ext cx="4349359" cy="2847471"/>
          </a:xfrm>
          <a:custGeom>
            <a:avLst/>
            <a:gdLst/>
            <a:ahLst/>
            <a:cxnLst/>
            <a:rect l="l" t="t" r="r" b="b"/>
            <a:pathLst>
              <a:path w="4349359" h="2847471">
                <a:moveTo>
                  <a:pt x="0" y="0"/>
                </a:moveTo>
                <a:lnTo>
                  <a:pt x="4349359" y="0"/>
                </a:lnTo>
                <a:lnTo>
                  <a:pt x="4349359" y="2847471"/>
                </a:lnTo>
                <a:lnTo>
                  <a:pt x="0" y="2847471"/>
                </a:lnTo>
                <a:lnTo>
                  <a:pt x="0" y="0"/>
                </a:lnTo>
                <a:close/>
              </a:path>
            </a:pathLst>
          </a:custGeom>
          <a:blipFill>
            <a:blip r:embed="rId3"/>
            <a:stretch>
              <a:fillRect/>
            </a:stretch>
          </a:blipFill>
        </p:spPr>
      </p:sp>
      <p:sp>
        <p:nvSpPr>
          <p:cNvPr id="3" name="Freeform 3"/>
          <p:cNvSpPr/>
          <p:nvPr/>
        </p:nvSpPr>
        <p:spPr>
          <a:xfrm>
            <a:off x="4447597" y="6012956"/>
            <a:ext cx="4273878" cy="2847471"/>
          </a:xfrm>
          <a:custGeom>
            <a:avLst/>
            <a:gdLst/>
            <a:ahLst/>
            <a:cxnLst/>
            <a:rect l="l" t="t" r="r" b="b"/>
            <a:pathLst>
              <a:path w="4273878" h="2847471">
                <a:moveTo>
                  <a:pt x="0" y="0"/>
                </a:moveTo>
                <a:lnTo>
                  <a:pt x="4273877" y="0"/>
                </a:lnTo>
                <a:lnTo>
                  <a:pt x="4273877" y="2847471"/>
                </a:lnTo>
                <a:lnTo>
                  <a:pt x="0" y="2847471"/>
                </a:lnTo>
                <a:lnTo>
                  <a:pt x="0" y="0"/>
                </a:lnTo>
                <a:close/>
              </a:path>
            </a:pathLst>
          </a:custGeom>
          <a:blipFill>
            <a:blip r:embed="rId4"/>
            <a:stretch>
              <a:fillRect/>
            </a:stretch>
          </a:blipFill>
        </p:spPr>
      </p:sp>
      <p:sp>
        <p:nvSpPr>
          <p:cNvPr id="4" name="Freeform 4"/>
          <p:cNvSpPr/>
          <p:nvPr/>
        </p:nvSpPr>
        <p:spPr>
          <a:xfrm>
            <a:off x="13759402" y="6012956"/>
            <a:ext cx="4273878" cy="2847471"/>
          </a:xfrm>
          <a:custGeom>
            <a:avLst/>
            <a:gdLst/>
            <a:ahLst/>
            <a:cxnLst/>
            <a:rect l="l" t="t" r="r" b="b"/>
            <a:pathLst>
              <a:path w="4273878" h="2847471">
                <a:moveTo>
                  <a:pt x="0" y="0"/>
                </a:moveTo>
                <a:lnTo>
                  <a:pt x="4273878" y="0"/>
                </a:lnTo>
                <a:lnTo>
                  <a:pt x="4273878" y="2847471"/>
                </a:lnTo>
                <a:lnTo>
                  <a:pt x="0" y="2847471"/>
                </a:lnTo>
                <a:lnTo>
                  <a:pt x="0" y="0"/>
                </a:lnTo>
                <a:close/>
              </a:path>
            </a:pathLst>
          </a:custGeom>
          <a:blipFill>
            <a:blip r:embed="rId5"/>
            <a:stretch>
              <a:fillRect/>
            </a:stretch>
          </a:blipFill>
        </p:spPr>
      </p:sp>
      <p:sp>
        <p:nvSpPr>
          <p:cNvPr id="5" name="Freeform 5"/>
          <p:cNvSpPr/>
          <p:nvPr/>
        </p:nvSpPr>
        <p:spPr>
          <a:xfrm>
            <a:off x="346916" y="6027524"/>
            <a:ext cx="3757781" cy="2818335"/>
          </a:xfrm>
          <a:custGeom>
            <a:avLst/>
            <a:gdLst/>
            <a:ahLst/>
            <a:cxnLst/>
            <a:rect l="l" t="t" r="r" b="b"/>
            <a:pathLst>
              <a:path w="3757781" h="2818335">
                <a:moveTo>
                  <a:pt x="0" y="0"/>
                </a:moveTo>
                <a:lnTo>
                  <a:pt x="3757781" y="0"/>
                </a:lnTo>
                <a:lnTo>
                  <a:pt x="3757781" y="2818335"/>
                </a:lnTo>
                <a:lnTo>
                  <a:pt x="0" y="2818335"/>
                </a:lnTo>
                <a:lnTo>
                  <a:pt x="0" y="0"/>
                </a:lnTo>
                <a:close/>
              </a:path>
            </a:pathLst>
          </a:custGeom>
          <a:blipFill>
            <a:blip r:embed="rId6"/>
            <a:stretch>
              <a:fillRect/>
            </a:stretch>
          </a:blipFill>
        </p:spPr>
      </p:sp>
      <p:sp>
        <p:nvSpPr>
          <p:cNvPr id="6" name="TextBox 6"/>
          <p:cNvSpPr txBox="1"/>
          <p:nvPr/>
        </p:nvSpPr>
        <p:spPr>
          <a:xfrm>
            <a:off x="300545" y="216503"/>
            <a:ext cx="4818286" cy="547328"/>
          </a:xfrm>
          <a:prstGeom prst="rect">
            <a:avLst/>
          </a:prstGeom>
        </p:spPr>
        <p:txBody>
          <a:bodyPr lIns="0" tIns="0" rIns="0" bIns="0" rtlCol="0" anchor="t">
            <a:spAutoFit/>
          </a:bodyPr>
          <a:lstStyle/>
          <a:p>
            <a:pPr algn="ctr">
              <a:lnSpc>
                <a:spcPts val="4479"/>
              </a:lnSpc>
              <a:spcBef>
                <a:spcPct val="0"/>
              </a:spcBef>
            </a:pPr>
            <a:r>
              <a:rPr lang="en-US" altLang="zh-CN" sz="3199" b="1">
                <a:solidFill>
                  <a:srgbClr val="000000"/>
                </a:solidFill>
                <a:latin typeface="Raleway Bold"/>
                <a:ea typeface="Raleway Bold"/>
                <a:cs typeface="Raleway Bold"/>
                <a:sym typeface="Raleway Bold"/>
              </a:rPr>
              <a:t>Pelagic Zone</a:t>
            </a:r>
          </a:p>
        </p:txBody>
      </p:sp>
      <p:sp>
        <p:nvSpPr>
          <p:cNvPr id="7" name="TextBox 7"/>
          <p:cNvSpPr txBox="1"/>
          <p:nvPr/>
        </p:nvSpPr>
        <p:spPr>
          <a:xfrm>
            <a:off x="516693" y="1223801"/>
            <a:ext cx="17158937" cy="4072442"/>
          </a:xfrm>
          <a:prstGeom prst="rect">
            <a:avLst/>
          </a:prstGeom>
        </p:spPr>
        <p:txBody>
          <a:bodyPr lIns="0" tIns="0" rIns="0" bIns="0" rtlCol="0" anchor="t">
            <a:spAutoFit/>
          </a:bodyPr>
          <a:lstStyle/>
          <a:p>
            <a:pPr algn="just">
              <a:lnSpc>
                <a:spcPts val="3248"/>
              </a:lnSpc>
            </a:pPr>
            <a:r>
              <a:rPr lang="en-US" altLang="zh-CN" sz="2320">
                <a:solidFill>
                  <a:srgbClr val="000000"/>
                </a:solidFill>
                <a:latin typeface="Raleway"/>
                <a:ea typeface="Raleway"/>
                <a:cs typeface="Raleway"/>
                <a:sym typeface="Raleway"/>
              </a:rPr>
              <a:t>This zone is characterized by open water and is located far from the shore. It is inhabited by a large number of fish, as well as microorganisms that support the complex biological network in the lake.</a:t>
            </a:r>
          </a:p>
          <a:p>
            <a:pPr algn="just">
              <a:lnSpc>
                <a:spcPts val="3531"/>
              </a:lnSpc>
            </a:pPr>
            <a:r>
              <a:rPr lang="en-US" altLang="zh-CN" sz="2320" b="1">
                <a:solidFill>
                  <a:srgbClr val="000000"/>
                </a:solidFill>
                <a:latin typeface="Raleway Bold"/>
                <a:ea typeface="Raleway Bold"/>
                <a:cs typeface="Raleway Bold"/>
                <a:sym typeface="Raleway Bold"/>
              </a:rPr>
              <a:t>Characteristics of the Pelagic Zone:</a:t>
            </a:r>
          </a:p>
          <a:p>
            <a:pPr marL="500970" lvl="1" indent="-250485" algn="just">
              <a:lnSpc>
                <a:spcPts val="3248"/>
              </a:lnSpc>
              <a:buFont typeface="Arial"/>
              <a:buChar char="•"/>
            </a:pPr>
            <a:r>
              <a:rPr lang="en-US" altLang="zh-CN" sz="2320">
                <a:solidFill>
                  <a:srgbClr val="000000"/>
                </a:solidFill>
                <a:latin typeface="Raleway"/>
                <a:ea typeface="Raleway"/>
                <a:cs typeface="Raleway"/>
                <a:sym typeface="Raleway"/>
              </a:rPr>
              <a:t>Fish: This zone contains several fish species, such as the Ohrid trout (Salmo letnica), which is endemic to the lake, as well as other fish species like Alburnus and Gobio.</a:t>
            </a:r>
          </a:p>
          <a:p>
            <a:pPr marL="500970" lvl="1" indent="-250485" algn="just">
              <a:lnSpc>
                <a:spcPts val="3248"/>
              </a:lnSpc>
              <a:buFont typeface="Arial"/>
              <a:buChar char="•"/>
            </a:pPr>
            <a:r>
              <a:rPr lang="en-US" altLang="zh-CN" sz="2320">
                <a:solidFill>
                  <a:srgbClr val="000000"/>
                </a:solidFill>
                <a:latin typeface="Raleway"/>
                <a:ea typeface="Raleway"/>
                <a:cs typeface="Raleway"/>
                <a:sym typeface="Raleway"/>
              </a:rPr>
              <a:t>Fauna: The pelagic zone also houses microorganisms such as bacteria and plankton, which are a primary food source in the lake's food web.</a:t>
            </a:r>
          </a:p>
          <a:p>
            <a:pPr marL="500970" lvl="1" indent="-250485" algn="just">
              <a:lnSpc>
                <a:spcPts val="3248"/>
              </a:lnSpc>
              <a:buFont typeface="Arial"/>
              <a:buChar char="•"/>
            </a:pPr>
            <a:r>
              <a:rPr lang="en-US" altLang="zh-CN" sz="2320">
                <a:solidFill>
                  <a:srgbClr val="000000"/>
                </a:solidFill>
                <a:latin typeface="Raleway"/>
                <a:ea typeface="Raleway"/>
                <a:cs typeface="Raleway"/>
                <a:sym typeface="Raleway"/>
              </a:rPr>
              <a:t>Temperature and Chemistry: This zone has constant temperature and chemical composition in the deeper areas. Lake Ohrid is oligotrophic (low in oxygen), meaning that less oxygen exists in the deeper layers.</a:t>
            </a:r>
          </a:p>
          <a:p>
            <a:pPr algn="just">
              <a:lnSpc>
                <a:spcPts val="3248"/>
              </a:lnSpc>
              <a:spcBef>
                <a:spcPct val="0"/>
              </a:spcBef>
            </a:pPr>
            <a:endParaRPr lang="en-US" sz="2320">
              <a:solidFill>
                <a:srgbClr val="000000"/>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5943" y="5568401"/>
            <a:ext cx="4224597" cy="3362725"/>
          </a:xfrm>
          <a:custGeom>
            <a:avLst/>
            <a:gdLst/>
            <a:ahLst/>
            <a:cxnLst/>
            <a:rect l="l" t="t" r="r" b="b"/>
            <a:pathLst>
              <a:path w="4224597" h="3362725">
                <a:moveTo>
                  <a:pt x="0" y="0"/>
                </a:moveTo>
                <a:lnTo>
                  <a:pt x="4224596" y="0"/>
                </a:lnTo>
                <a:lnTo>
                  <a:pt x="4224596" y="3362725"/>
                </a:lnTo>
                <a:lnTo>
                  <a:pt x="0" y="3362725"/>
                </a:lnTo>
                <a:lnTo>
                  <a:pt x="0" y="0"/>
                </a:lnTo>
                <a:close/>
              </a:path>
            </a:pathLst>
          </a:custGeom>
          <a:blipFill>
            <a:blip r:embed="rId3"/>
            <a:stretch>
              <a:fillRect t="-12815" b="-12815"/>
            </a:stretch>
          </a:blipFill>
        </p:spPr>
      </p:sp>
      <p:sp>
        <p:nvSpPr>
          <p:cNvPr id="3" name="Freeform 3"/>
          <p:cNvSpPr/>
          <p:nvPr/>
        </p:nvSpPr>
        <p:spPr>
          <a:xfrm>
            <a:off x="5896766" y="5568401"/>
            <a:ext cx="5699534" cy="3362725"/>
          </a:xfrm>
          <a:custGeom>
            <a:avLst/>
            <a:gdLst/>
            <a:ahLst/>
            <a:cxnLst/>
            <a:rect l="l" t="t" r="r" b="b"/>
            <a:pathLst>
              <a:path w="5699534" h="3362725">
                <a:moveTo>
                  <a:pt x="0" y="0"/>
                </a:moveTo>
                <a:lnTo>
                  <a:pt x="5699534" y="0"/>
                </a:lnTo>
                <a:lnTo>
                  <a:pt x="5699534" y="3362725"/>
                </a:lnTo>
                <a:lnTo>
                  <a:pt x="0" y="3362725"/>
                </a:lnTo>
                <a:lnTo>
                  <a:pt x="0" y="0"/>
                </a:lnTo>
                <a:close/>
              </a:path>
            </a:pathLst>
          </a:custGeom>
          <a:blipFill>
            <a:blip r:embed="rId4"/>
            <a:stretch>
              <a:fillRect/>
            </a:stretch>
          </a:blipFill>
        </p:spPr>
      </p:sp>
      <p:sp>
        <p:nvSpPr>
          <p:cNvPr id="4" name="Freeform 4"/>
          <p:cNvSpPr/>
          <p:nvPr/>
        </p:nvSpPr>
        <p:spPr>
          <a:xfrm>
            <a:off x="12362527" y="5551439"/>
            <a:ext cx="4927853" cy="3300732"/>
          </a:xfrm>
          <a:custGeom>
            <a:avLst/>
            <a:gdLst/>
            <a:ahLst/>
            <a:cxnLst/>
            <a:rect l="l" t="t" r="r" b="b"/>
            <a:pathLst>
              <a:path w="4927853" h="3300732">
                <a:moveTo>
                  <a:pt x="0" y="0"/>
                </a:moveTo>
                <a:lnTo>
                  <a:pt x="4927854" y="0"/>
                </a:lnTo>
                <a:lnTo>
                  <a:pt x="4927854" y="3300732"/>
                </a:lnTo>
                <a:lnTo>
                  <a:pt x="0" y="3300732"/>
                </a:lnTo>
                <a:lnTo>
                  <a:pt x="0" y="0"/>
                </a:lnTo>
                <a:close/>
              </a:path>
            </a:pathLst>
          </a:custGeom>
          <a:blipFill>
            <a:blip r:embed="rId5"/>
            <a:stretch>
              <a:fillRect/>
            </a:stretch>
          </a:blipFill>
        </p:spPr>
      </p:sp>
      <p:sp>
        <p:nvSpPr>
          <p:cNvPr id="5" name="TextBox 5"/>
          <p:cNvSpPr txBox="1"/>
          <p:nvPr/>
        </p:nvSpPr>
        <p:spPr>
          <a:xfrm>
            <a:off x="518516" y="844159"/>
            <a:ext cx="4818286" cy="547371"/>
          </a:xfrm>
          <a:prstGeom prst="rect">
            <a:avLst/>
          </a:prstGeom>
        </p:spPr>
        <p:txBody>
          <a:bodyPr lIns="0" tIns="0" rIns="0" bIns="0" rtlCol="0" anchor="t">
            <a:spAutoFit/>
          </a:bodyPr>
          <a:lstStyle/>
          <a:p>
            <a:pPr algn="ctr">
              <a:lnSpc>
                <a:spcPts val="4479"/>
              </a:lnSpc>
              <a:spcBef>
                <a:spcPct val="0"/>
              </a:spcBef>
            </a:pPr>
            <a:r>
              <a:rPr lang="en-US" altLang="zh-CN" sz="3199" b="1">
                <a:solidFill>
                  <a:srgbClr val="000000"/>
                </a:solidFill>
                <a:latin typeface="Raleway Bold"/>
                <a:ea typeface="Raleway Bold"/>
                <a:cs typeface="Raleway Bold"/>
                <a:sym typeface="Raleway Bold"/>
              </a:rPr>
              <a:t>Benthic Zone</a:t>
            </a:r>
          </a:p>
        </p:txBody>
      </p:sp>
      <p:sp>
        <p:nvSpPr>
          <p:cNvPr id="6" name="TextBox 6"/>
          <p:cNvSpPr txBox="1"/>
          <p:nvPr/>
        </p:nvSpPr>
        <p:spPr>
          <a:xfrm>
            <a:off x="518516" y="1976502"/>
            <a:ext cx="16740784" cy="3349076"/>
          </a:xfrm>
          <a:prstGeom prst="rect">
            <a:avLst/>
          </a:prstGeom>
        </p:spPr>
        <p:txBody>
          <a:bodyPr lIns="0" tIns="0" rIns="0" bIns="0" rtlCol="0" anchor="t">
            <a:spAutoFit/>
          </a:bodyPr>
          <a:lstStyle/>
          <a:p>
            <a:pPr algn="l">
              <a:lnSpc>
                <a:spcPts val="3373"/>
              </a:lnSpc>
            </a:pPr>
            <a:r>
              <a:rPr lang="en-US" altLang="zh-CN" sz="2409" b="1">
                <a:solidFill>
                  <a:srgbClr val="000000"/>
                </a:solidFill>
                <a:latin typeface="Raleway Bold"/>
                <a:ea typeface="Raleway Bold"/>
                <a:cs typeface="Raleway Bold"/>
                <a:sym typeface="Raleway Bold"/>
              </a:rPr>
              <a:t>Characteristics of the Benthic Zone:</a:t>
            </a:r>
          </a:p>
          <a:p>
            <a:pPr algn="l">
              <a:lnSpc>
                <a:spcPts val="3373"/>
              </a:lnSpc>
            </a:pPr>
            <a:r>
              <a:rPr lang="en-US" altLang="zh-CN" sz="2409">
                <a:solidFill>
                  <a:srgbClr val="000000"/>
                </a:solidFill>
                <a:latin typeface="Raleway"/>
                <a:ea typeface="Raleway"/>
                <a:cs typeface="Raleway"/>
                <a:sym typeface="Raleway"/>
              </a:rPr>
              <a:t>•Mollusks and Crustaceans: Many species of mollusks and crustaceans are found at the lake bottom, which are important for biogeochemical processes. These organisms play an important role in water filtration.</a:t>
            </a:r>
          </a:p>
          <a:p>
            <a:pPr algn="l">
              <a:lnSpc>
                <a:spcPts val="3373"/>
              </a:lnSpc>
            </a:pPr>
            <a:r>
              <a:rPr lang="en-US" altLang="zh-CN" sz="2409">
                <a:solidFill>
                  <a:srgbClr val="000000"/>
                </a:solidFill>
                <a:latin typeface="Raleway"/>
                <a:ea typeface="Raleway"/>
                <a:cs typeface="Raleway"/>
                <a:sym typeface="Raleway"/>
              </a:rPr>
              <a:t>•Bacteria: Due to the low oxygen levels in the deeper areas, bacterial processes in the benthic zone play an important role in the decomposition of organic matter.</a:t>
            </a:r>
          </a:p>
          <a:p>
            <a:pPr algn="l">
              <a:lnSpc>
                <a:spcPts val="3373"/>
              </a:lnSpc>
            </a:pPr>
            <a:r>
              <a:rPr lang="en-US" altLang="zh-CN" sz="2409">
                <a:solidFill>
                  <a:srgbClr val="000000"/>
                </a:solidFill>
                <a:latin typeface="Raleway"/>
                <a:ea typeface="Raleway"/>
                <a:cs typeface="Raleway"/>
                <a:sym typeface="Raleway"/>
              </a:rPr>
              <a:t>•Fish: Some fish species also feed on benthic organisms or use them as food during their life cycle.</a:t>
            </a:r>
          </a:p>
          <a:p>
            <a:pPr algn="l">
              <a:lnSpc>
                <a:spcPts val="3373"/>
              </a:lnSpc>
              <a:spcBef>
                <a:spcPct val="0"/>
              </a:spcBef>
            </a:pPr>
            <a:endParaRPr lang="en-US" sz="2409">
              <a:solidFill>
                <a:srgbClr val="000000"/>
              </a:solidFill>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2435066"/>
            <a:ext cx="18288000" cy="6000653"/>
            <a:chOff x="0" y="0"/>
            <a:chExt cx="4816593" cy="1580419"/>
          </a:xfrm>
        </p:grpSpPr>
        <p:sp>
          <p:nvSpPr>
            <p:cNvPr id="3" name="Freeform 3"/>
            <p:cNvSpPr/>
            <p:nvPr/>
          </p:nvSpPr>
          <p:spPr>
            <a:xfrm>
              <a:off x="0" y="0"/>
              <a:ext cx="4816592" cy="1580419"/>
            </a:xfrm>
            <a:custGeom>
              <a:avLst/>
              <a:gdLst/>
              <a:ahLst/>
              <a:cxnLst/>
              <a:rect l="l" t="t" r="r" b="b"/>
              <a:pathLst>
                <a:path w="4816592" h="1580419">
                  <a:moveTo>
                    <a:pt x="0" y="0"/>
                  </a:moveTo>
                  <a:lnTo>
                    <a:pt x="4816592" y="0"/>
                  </a:lnTo>
                  <a:lnTo>
                    <a:pt x="4816592" y="1580419"/>
                  </a:lnTo>
                  <a:lnTo>
                    <a:pt x="0" y="1580419"/>
                  </a:lnTo>
                  <a:close/>
                </a:path>
              </a:pathLst>
            </a:custGeom>
            <a:solidFill>
              <a:srgbClr val="BBD8D8"/>
            </a:solidFill>
          </p:spPr>
        </p:sp>
        <p:sp>
          <p:nvSpPr>
            <p:cNvPr id="4" name="TextBox 4"/>
            <p:cNvSpPr txBox="1"/>
            <p:nvPr/>
          </p:nvSpPr>
          <p:spPr>
            <a:xfrm>
              <a:off x="0" y="-57150"/>
              <a:ext cx="4816593" cy="1637569"/>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a:off x="0" y="0"/>
            <a:ext cx="3876302" cy="3925369"/>
          </a:xfrm>
          <a:custGeom>
            <a:avLst/>
            <a:gdLst/>
            <a:ahLst/>
            <a:cxnLst/>
            <a:rect l="l" t="t" r="r" b="b"/>
            <a:pathLst>
              <a:path w="3876302" h="3925369">
                <a:moveTo>
                  <a:pt x="0" y="0"/>
                </a:moveTo>
                <a:lnTo>
                  <a:pt x="3876302" y="0"/>
                </a:lnTo>
                <a:lnTo>
                  <a:pt x="3876302" y="3925369"/>
                </a:lnTo>
                <a:lnTo>
                  <a:pt x="0" y="39253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4354236" y="721699"/>
            <a:ext cx="8118256" cy="547328"/>
          </a:xfrm>
          <a:prstGeom prst="rect">
            <a:avLst/>
          </a:prstGeom>
        </p:spPr>
        <p:txBody>
          <a:bodyPr lIns="0" tIns="0" rIns="0" bIns="0" rtlCol="0" anchor="t">
            <a:spAutoFit/>
          </a:bodyPr>
          <a:lstStyle/>
          <a:p>
            <a:pPr algn="ctr">
              <a:lnSpc>
                <a:spcPts val="4479"/>
              </a:lnSpc>
              <a:spcBef>
                <a:spcPct val="0"/>
              </a:spcBef>
            </a:pPr>
            <a:r>
              <a:rPr lang="en-US" altLang="zh-CN" sz="3199" b="1">
                <a:solidFill>
                  <a:srgbClr val="000000"/>
                </a:solidFill>
                <a:latin typeface="Raleway Bold"/>
                <a:ea typeface="Raleway Bold"/>
                <a:cs typeface="Raleway Bold"/>
                <a:sym typeface="Raleway Bold"/>
              </a:rPr>
              <a:t>Biodiversity – General Characteristics</a:t>
            </a:r>
          </a:p>
        </p:txBody>
      </p:sp>
      <p:sp>
        <p:nvSpPr>
          <p:cNvPr id="7" name="TextBox 7"/>
          <p:cNvSpPr txBox="1"/>
          <p:nvPr/>
        </p:nvSpPr>
        <p:spPr>
          <a:xfrm>
            <a:off x="853080" y="4200856"/>
            <a:ext cx="16928845" cy="1834990"/>
          </a:xfrm>
          <a:prstGeom prst="rect">
            <a:avLst/>
          </a:prstGeom>
        </p:spPr>
        <p:txBody>
          <a:bodyPr lIns="0" tIns="0" rIns="0" bIns="0" rtlCol="0" anchor="t">
            <a:spAutoFit/>
          </a:bodyPr>
          <a:lstStyle/>
          <a:p>
            <a:pPr algn="l">
              <a:lnSpc>
                <a:spcPts val="3659"/>
              </a:lnSpc>
              <a:spcBef>
                <a:spcPct val="0"/>
              </a:spcBef>
            </a:pPr>
            <a:r>
              <a:rPr lang="en-US" altLang="zh-CN" sz="2613">
                <a:solidFill>
                  <a:srgbClr val="000000"/>
                </a:solidFill>
                <a:latin typeface="Raleway"/>
                <a:ea typeface="Raleway"/>
                <a:cs typeface="Raleway"/>
                <a:sym typeface="Raleway"/>
              </a:rPr>
              <a:t>The lake is home to a large number of plant and animal species.</a:t>
            </a:r>
          </a:p>
          <a:p>
            <a:pPr algn="l">
              <a:lnSpc>
                <a:spcPts val="3659"/>
              </a:lnSpc>
              <a:spcBef>
                <a:spcPct val="0"/>
              </a:spcBef>
            </a:pPr>
            <a:r>
              <a:rPr lang="en-US" altLang="zh-CN" sz="2613">
                <a:solidFill>
                  <a:srgbClr val="000000"/>
                </a:solidFill>
                <a:latin typeface="Raleway"/>
                <a:ea typeface="Raleway"/>
                <a:cs typeface="Raleway"/>
                <a:sym typeface="Raleway"/>
              </a:rPr>
              <a:t>1200 native species, of which 586 are animal species and about 614 are plant species.</a:t>
            </a:r>
          </a:p>
          <a:p>
            <a:pPr algn="l">
              <a:lnSpc>
                <a:spcPts val="3659"/>
              </a:lnSpc>
              <a:spcBef>
                <a:spcPct val="0"/>
              </a:spcBef>
            </a:pPr>
            <a:r>
              <a:rPr lang="en-US" altLang="zh-CN" sz="2613">
                <a:solidFill>
                  <a:srgbClr val="000000"/>
                </a:solidFill>
                <a:latin typeface="Raleway"/>
                <a:ea typeface="Raleway"/>
                <a:cs typeface="Raleway"/>
                <a:sym typeface="Raleway"/>
              </a:rPr>
              <a:t>Of particular scientific significance are the 212 endemic species, of which 182 are animal species, making it one of the richest lakes in endemic species in the world.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0"/>
            <a:ext cx="5490083" cy="10287000"/>
            <a:chOff x="0" y="0"/>
            <a:chExt cx="1445948" cy="2709333"/>
          </a:xfrm>
        </p:grpSpPr>
        <p:sp>
          <p:nvSpPr>
            <p:cNvPr id="3" name="Freeform 3"/>
            <p:cNvSpPr/>
            <p:nvPr/>
          </p:nvSpPr>
          <p:spPr>
            <a:xfrm>
              <a:off x="0" y="0"/>
              <a:ext cx="1445948" cy="2709333"/>
            </a:xfrm>
            <a:custGeom>
              <a:avLst/>
              <a:gdLst/>
              <a:ahLst/>
              <a:cxnLst/>
              <a:rect l="l" t="t" r="r" b="b"/>
              <a:pathLst>
                <a:path w="1445948" h="2709333">
                  <a:moveTo>
                    <a:pt x="0" y="0"/>
                  </a:moveTo>
                  <a:lnTo>
                    <a:pt x="1445948" y="0"/>
                  </a:lnTo>
                  <a:lnTo>
                    <a:pt x="1445948" y="2709333"/>
                  </a:lnTo>
                  <a:lnTo>
                    <a:pt x="0" y="2709333"/>
                  </a:lnTo>
                  <a:close/>
                </a:path>
              </a:pathLst>
            </a:custGeom>
            <a:solidFill>
              <a:srgbClr val="BBD8D8"/>
            </a:solidFill>
          </p:spPr>
        </p:sp>
        <p:sp>
          <p:nvSpPr>
            <p:cNvPr id="4" name="TextBox 4"/>
            <p:cNvSpPr txBox="1"/>
            <p:nvPr/>
          </p:nvSpPr>
          <p:spPr>
            <a:xfrm>
              <a:off x="0" y="-57150"/>
              <a:ext cx="1445948" cy="2766483"/>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a:off x="12184791" y="738616"/>
            <a:ext cx="2280704" cy="1662063"/>
          </a:xfrm>
          <a:custGeom>
            <a:avLst/>
            <a:gdLst/>
            <a:ahLst/>
            <a:cxnLst/>
            <a:rect l="l" t="t" r="r" b="b"/>
            <a:pathLst>
              <a:path w="2280704" h="1662063">
                <a:moveTo>
                  <a:pt x="0" y="0"/>
                </a:moveTo>
                <a:lnTo>
                  <a:pt x="2280704" y="0"/>
                </a:lnTo>
                <a:lnTo>
                  <a:pt x="2280704" y="1662063"/>
                </a:lnTo>
                <a:lnTo>
                  <a:pt x="0" y="16620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5988609" y="1483922"/>
            <a:ext cx="5938242" cy="632440"/>
          </a:xfrm>
          <a:prstGeom prst="rect">
            <a:avLst/>
          </a:prstGeom>
        </p:spPr>
        <p:txBody>
          <a:bodyPr lIns="0" tIns="0" rIns="0" bIns="0" rtlCol="0" anchor="t">
            <a:spAutoFit/>
          </a:bodyPr>
          <a:lstStyle/>
          <a:p>
            <a:pPr algn="ctr">
              <a:lnSpc>
                <a:spcPts val="5039"/>
              </a:lnSpc>
              <a:spcBef>
                <a:spcPct val="0"/>
              </a:spcBef>
            </a:pPr>
            <a:r>
              <a:rPr lang="en-US" altLang="zh-CN" sz="3599" b="1">
                <a:solidFill>
                  <a:srgbClr val="000000"/>
                </a:solidFill>
                <a:latin typeface="Raleway Bold"/>
                <a:ea typeface="Raleway Bold"/>
                <a:cs typeface="Raleway Bold"/>
                <a:sym typeface="Raleway Bold"/>
              </a:rPr>
              <a:t>What are Endemic Species?</a:t>
            </a:r>
          </a:p>
        </p:txBody>
      </p:sp>
      <p:sp>
        <p:nvSpPr>
          <p:cNvPr id="7" name="TextBox 7"/>
          <p:cNvSpPr txBox="1"/>
          <p:nvPr/>
        </p:nvSpPr>
        <p:spPr>
          <a:xfrm>
            <a:off x="6090839" y="3142535"/>
            <a:ext cx="10288448" cy="1021630"/>
          </a:xfrm>
          <a:prstGeom prst="rect">
            <a:avLst/>
          </a:prstGeom>
        </p:spPr>
        <p:txBody>
          <a:bodyPr lIns="0" tIns="0" rIns="0" bIns="0" rtlCol="0" anchor="t">
            <a:spAutoFit/>
          </a:bodyPr>
          <a:lstStyle/>
          <a:p>
            <a:pPr algn="just">
              <a:lnSpc>
                <a:spcPts val="4059"/>
              </a:lnSpc>
              <a:spcBef>
                <a:spcPct val="0"/>
              </a:spcBef>
            </a:pPr>
            <a:r>
              <a:rPr lang="en-US" altLang="zh-CN" sz="2899">
                <a:solidFill>
                  <a:srgbClr val="000000"/>
                </a:solidFill>
                <a:latin typeface="Raleway"/>
                <a:ea typeface="Raleway"/>
                <a:cs typeface="Raleway"/>
                <a:sym typeface="Raleway"/>
              </a:rPr>
              <a:t>Endemic species are organisms that exist only in a specific geographic area.</a:t>
            </a:r>
          </a:p>
        </p:txBody>
      </p:sp>
      <p:sp>
        <p:nvSpPr>
          <p:cNvPr id="8" name="TextBox 8"/>
          <p:cNvSpPr txBox="1"/>
          <p:nvPr/>
        </p:nvSpPr>
        <p:spPr>
          <a:xfrm>
            <a:off x="6198255" y="5086350"/>
            <a:ext cx="10734782" cy="1260912"/>
          </a:xfrm>
          <a:prstGeom prst="rect">
            <a:avLst/>
          </a:prstGeom>
        </p:spPr>
        <p:txBody>
          <a:bodyPr lIns="0" tIns="0" rIns="0" bIns="0" rtlCol="0" anchor="t">
            <a:spAutoFit/>
          </a:bodyPr>
          <a:lstStyle/>
          <a:p>
            <a:pPr algn="l">
              <a:lnSpc>
                <a:spcPts val="3395"/>
              </a:lnSpc>
              <a:spcBef>
                <a:spcPct val="0"/>
              </a:spcBef>
            </a:pPr>
            <a:r>
              <a:rPr lang="en-US" altLang="zh-CN" sz="2425">
                <a:solidFill>
                  <a:srgbClr val="000000"/>
                </a:solidFill>
                <a:latin typeface="Raleway"/>
                <a:ea typeface="Raleway"/>
                <a:cs typeface="Raleway"/>
                <a:sym typeface="Raleway"/>
              </a:rPr>
              <a:t>In Lake Ohrid, endemism is a result of the lake's isolation and its age (2–3 million years), which has allowed the development of unique species through millions of years of evolution.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83290" y="6865122"/>
            <a:ext cx="3270175" cy="1221668"/>
            <a:chOff x="0" y="0"/>
            <a:chExt cx="861281" cy="321756"/>
          </a:xfrm>
        </p:grpSpPr>
        <p:sp>
          <p:nvSpPr>
            <p:cNvPr id="3" name="Freeform 3"/>
            <p:cNvSpPr/>
            <p:nvPr/>
          </p:nvSpPr>
          <p:spPr>
            <a:xfrm>
              <a:off x="0" y="0"/>
              <a:ext cx="861281" cy="321756"/>
            </a:xfrm>
            <a:custGeom>
              <a:avLst/>
              <a:gdLst/>
              <a:ahLst/>
              <a:cxnLst/>
              <a:rect l="l" t="t" r="r" b="b"/>
              <a:pathLst>
                <a:path w="861281" h="321756">
                  <a:moveTo>
                    <a:pt x="0" y="0"/>
                  </a:moveTo>
                  <a:lnTo>
                    <a:pt x="861281" y="0"/>
                  </a:lnTo>
                  <a:lnTo>
                    <a:pt x="861281" y="321756"/>
                  </a:lnTo>
                  <a:lnTo>
                    <a:pt x="0" y="321756"/>
                  </a:lnTo>
                  <a:close/>
                </a:path>
              </a:pathLst>
            </a:custGeom>
            <a:solidFill>
              <a:srgbClr val="BBD8D8"/>
            </a:solidFill>
            <a:ln cap="sq">
              <a:noFill/>
              <a:prstDash val="solid"/>
              <a:miter/>
            </a:ln>
          </p:spPr>
        </p:sp>
        <p:sp>
          <p:nvSpPr>
            <p:cNvPr id="4" name="TextBox 4"/>
            <p:cNvSpPr txBox="1"/>
            <p:nvPr/>
          </p:nvSpPr>
          <p:spPr>
            <a:xfrm>
              <a:off x="0" y="-47625"/>
              <a:ext cx="861281" cy="369381"/>
            </a:xfrm>
            <a:prstGeom prst="rect">
              <a:avLst/>
            </a:prstGeom>
          </p:spPr>
          <p:txBody>
            <a:bodyPr lIns="50800" tIns="50800" rIns="50800" bIns="50800" rtlCol="0" anchor="ctr"/>
            <a:lstStyle/>
            <a:p>
              <a:pPr algn="ctr">
                <a:lnSpc>
                  <a:spcPts val="3079"/>
                </a:lnSpc>
              </a:pPr>
              <a:r>
                <a:rPr lang="en-US" altLang="zh-CN" sz="2199" b="1">
                  <a:solidFill>
                    <a:srgbClr val="000000"/>
                  </a:solidFill>
                  <a:latin typeface="Raleway Bold"/>
                  <a:ea typeface="Raleway Bold"/>
                  <a:cs typeface="Raleway Bold"/>
                  <a:sym typeface="Raleway Bold"/>
                </a:rPr>
                <a:t>Ohrid trout (Salmo letnica)</a:t>
              </a:r>
            </a:p>
            <a:p>
              <a:pPr algn="ctr">
                <a:lnSpc>
                  <a:spcPts val="2940"/>
                </a:lnSpc>
              </a:pPr>
              <a:endParaRPr lang="en-US" sz="2199" b="1">
                <a:solidFill>
                  <a:srgbClr val="000000"/>
                </a:solidFill>
                <a:latin typeface="Raleway Bold"/>
                <a:ea typeface="Raleway Bold"/>
                <a:cs typeface="Raleway Bold"/>
                <a:sym typeface="Raleway Bold"/>
              </a:endParaRPr>
            </a:p>
          </p:txBody>
        </p:sp>
      </p:grpSp>
      <p:grpSp>
        <p:nvGrpSpPr>
          <p:cNvPr id="5" name="Group 5"/>
          <p:cNvGrpSpPr/>
          <p:nvPr/>
        </p:nvGrpSpPr>
        <p:grpSpPr>
          <a:xfrm>
            <a:off x="8011400" y="7242061"/>
            <a:ext cx="3270175" cy="1183563"/>
            <a:chOff x="0" y="0"/>
            <a:chExt cx="861281" cy="311720"/>
          </a:xfrm>
        </p:grpSpPr>
        <p:sp>
          <p:nvSpPr>
            <p:cNvPr id="6" name="Freeform 6"/>
            <p:cNvSpPr/>
            <p:nvPr/>
          </p:nvSpPr>
          <p:spPr>
            <a:xfrm>
              <a:off x="0" y="0"/>
              <a:ext cx="861281" cy="311720"/>
            </a:xfrm>
            <a:custGeom>
              <a:avLst/>
              <a:gdLst/>
              <a:ahLst/>
              <a:cxnLst/>
              <a:rect l="l" t="t" r="r" b="b"/>
              <a:pathLst>
                <a:path w="861281" h="311720">
                  <a:moveTo>
                    <a:pt x="0" y="0"/>
                  </a:moveTo>
                  <a:lnTo>
                    <a:pt x="861281" y="0"/>
                  </a:lnTo>
                  <a:lnTo>
                    <a:pt x="861281" y="311720"/>
                  </a:lnTo>
                  <a:lnTo>
                    <a:pt x="0" y="311720"/>
                  </a:lnTo>
                  <a:close/>
                </a:path>
              </a:pathLst>
            </a:custGeom>
            <a:solidFill>
              <a:srgbClr val="BBD8D8"/>
            </a:solidFill>
            <a:ln cap="sq">
              <a:noFill/>
              <a:prstDash val="solid"/>
              <a:miter/>
            </a:ln>
          </p:spPr>
        </p:sp>
        <p:sp>
          <p:nvSpPr>
            <p:cNvPr id="7" name="TextBox 7"/>
            <p:cNvSpPr txBox="1"/>
            <p:nvPr/>
          </p:nvSpPr>
          <p:spPr>
            <a:xfrm>
              <a:off x="0" y="-57150"/>
              <a:ext cx="861281" cy="368870"/>
            </a:xfrm>
            <a:prstGeom prst="rect">
              <a:avLst/>
            </a:prstGeom>
          </p:spPr>
          <p:txBody>
            <a:bodyPr lIns="50800" tIns="50800" rIns="50800" bIns="50800" rtlCol="0" anchor="ctr"/>
            <a:lstStyle/>
            <a:p>
              <a:pPr algn="ctr">
                <a:lnSpc>
                  <a:spcPts val="2940"/>
                </a:lnSpc>
              </a:pPr>
              <a:r>
                <a:rPr lang="en-US" altLang="zh-CN" sz="2100" b="1">
                  <a:solidFill>
                    <a:srgbClr val="000000"/>
                  </a:solidFill>
                  <a:latin typeface="Raleway Bold"/>
                  <a:ea typeface="Raleway Bold"/>
                  <a:cs typeface="Raleway Bold"/>
                  <a:sym typeface="Raleway Bold"/>
                </a:rPr>
                <a:t>Belvica (Alburnus belvica)</a:t>
              </a:r>
            </a:p>
            <a:p>
              <a:pPr marL="0" lvl="0" indent="0" algn="ctr">
                <a:lnSpc>
                  <a:spcPts val="2940"/>
                </a:lnSpc>
                <a:spcBef>
                  <a:spcPct val="0"/>
                </a:spcBef>
              </a:pPr>
              <a:endParaRPr lang="en-US" sz="2100" b="1">
                <a:solidFill>
                  <a:srgbClr val="000000"/>
                </a:solidFill>
                <a:latin typeface="Raleway Bold"/>
                <a:ea typeface="Raleway Bold"/>
                <a:cs typeface="Raleway Bold"/>
                <a:sym typeface="Raleway Bold"/>
              </a:endParaRPr>
            </a:p>
          </p:txBody>
        </p:sp>
      </p:grpSp>
      <p:grpSp>
        <p:nvGrpSpPr>
          <p:cNvPr id="8" name="Group 8"/>
          <p:cNvGrpSpPr/>
          <p:nvPr/>
        </p:nvGrpSpPr>
        <p:grpSpPr>
          <a:xfrm>
            <a:off x="13239509" y="7242061"/>
            <a:ext cx="3270175" cy="1183691"/>
            <a:chOff x="0" y="0"/>
            <a:chExt cx="861281" cy="311754"/>
          </a:xfrm>
        </p:grpSpPr>
        <p:sp>
          <p:nvSpPr>
            <p:cNvPr id="9" name="Freeform 9"/>
            <p:cNvSpPr/>
            <p:nvPr/>
          </p:nvSpPr>
          <p:spPr>
            <a:xfrm>
              <a:off x="0" y="0"/>
              <a:ext cx="861281" cy="311754"/>
            </a:xfrm>
            <a:custGeom>
              <a:avLst/>
              <a:gdLst/>
              <a:ahLst/>
              <a:cxnLst/>
              <a:rect l="l" t="t" r="r" b="b"/>
              <a:pathLst>
                <a:path w="861281" h="311754">
                  <a:moveTo>
                    <a:pt x="0" y="0"/>
                  </a:moveTo>
                  <a:lnTo>
                    <a:pt x="861281" y="0"/>
                  </a:lnTo>
                  <a:lnTo>
                    <a:pt x="861281" y="311754"/>
                  </a:lnTo>
                  <a:lnTo>
                    <a:pt x="0" y="311754"/>
                  </a:lnTo>
                  <a:close/>
                </a:path>
              </a:pathLst>
            </a:custGeom>
            <a:solidFill>
              <a:srgbClr val="BBD8D8"/>
            </a:solidFill>
            <a:ln cap="sq">
              <a:noFill/>
              <a:prstDash val="solid"/>
              <a:miter/>
            </a:ln>
          </p:spPr>
        </p:sp>
        <p:sp>
          <p:nvSpPr>
            <p:cNvPr id="10" name="TextBox 10"/>
            <p:cNvSpPr txBox="1"/>
            <p:nvPr/>
          </p:nvSpPr>
          <p:spPr>
            <a:xfrm>
              <a:off x="0" y="-57150"/>
              <a:ext cx="861281" cy="368904"/>
            </a:xfrm>
            <a:prstGeom prst="rect">
              <a:avLst/>
            </a:prstGeom>
          </p:spPr>
          <p:txBody>
            <a:bodyPr lIns="50800" tIns="50800" rIns="50800" bIns="50800" rtlCol="0" anchor="ctr"/>
            <a:lstStyle/>
            <a:p>
              <a:pPr algn="ctr">
                <a:lnSpc>
                  <a:spcPts val="2940"/>
                </a:lnSpc>
              </a:pPr>
              <a:r>
                <a:rPr lang="en-US" altLang="zh-CN" sz="2100" b="1">
                  <a:solidFill>
                    <a:srgbClr val="000000"/>
                  </a:solidFill>
                  <a:latin typeface="Raleway Bold"/>
                  <a:ea typeface="Raleway Bold"/>
                  <a:cs typeface="Raleway Bold"/>
                  <a:sym typeface="Raleway Bold"/>
                </a:rPr>
                <a:t>Red-finned barbel (Barbus prespensis)</a:t>
              </a:r>
            </a:p>
            <a:p>
              <a:pPr marL="0" lvl="0" indent="0" algn="ctr">
                <a:lnSpc>
                  <a:spcPts val="2940"/>
                </a:lnSpc>
                <a:spcBef>
                  <a:spcPct val="0"/>
                </a:spcBef>
              </a:pPr>
              <a:endParaRPr lang="en-US" sz="2100" b="1">
                <a:solidFill>
                  <a:srgbClr val="000000"/>
                </a:solidFill>
                <a:latin typeface="Raleway Bold"/>
                <a:ea typeface="Raleway Bold"/>
                <a:cs typeface="Raleway Bold"/>
                <a:sym typeface="Raleway Bold"/>
              </a:endParaRPr>
            </a:p>
          </p:txBody>
        </p:sp>
      </p:grpSp>
      <p:sp>
        <p:nvSpPr>
          <p:cNvPr id="11" name="Freeform 11"/>
          <p:cNvSpPr/>
          <p:nvPr/>
        </p:nvSpPr>
        <p:spPr>
          <a:xfrm>
            <a:off x="1717421" y="3074133"/>
            <a:ext cx="5401913" cy="3748913"/>
          </a:xfrm>
          <a:custGeom>
            <a:avLst/>
            <a:gdLst/>
            <a:ahLst/>
            <a:cxnLst/>
            <a:rect l="l" t="t" r="r" b="b"/>
            <a:pathLst>
              <a:path w="5401913" h="3748913">
                <a:moveTo>
                  <a:pt x="0" y="0"/>
                </a:moveTo>
                <a:lnTo>
                  <a:pt x="5401913" y="0"/>
                </a:lnTo>
                <a:lnTo>
                  <a:pt x="5401913" y="3748914"/>
                </a:lnTo>
                <a:lnTo>
                  <a:pt x="0" y="3748914"/>
                </a:lnTo>
                <a:lnTo>
                  <a:pt x="0" y="0"/>
                </a:lnTo>
                <a:close/>
              </a:path>
            </a:pathLst>
          </a:custGeom>
          <a:blipFill>
            <a:blip r:embed="rId3"/>
            <a:stretch>
              <a:fillRect t="-4034" b="-4034"/>
            </a:stretch>
          </a:blipFill>
        </p:spPr>
      </p:sp>
      <p:sp>
        <p:nvSpPr>
          <p:cNvPr id="12" name="Freeform 12"/>
          <p:cNvSpPr/>
          <p:nvPr/>
        </p:nvSpPr>
        <p:spPr>
          <a:xfrm>
            <a:off x="7822531" y="3074133"/>
            <a:ext cx="3882277" cy="4001990"/>
          </a:xfrm>
          <a:custGeom>
            <a:avLst/>
            <a:gdLst/>
            <a:ahLst/>
            <a:cxnLst/>
            <a:rect l="l" t="t" r="r" b="b"/>
            <a:pathLst>
              <a:path w="3882277" h="4001990">
                <a:moveTo>
                  <a:pt x="0" y="0"/>
                </a:moveTo>
                <a:lnTo>
                  <a:pt x="3882277" y="0"/>
                </a:lnTo>
                <a:lnTo>
                  <a:pt x="3882277" y="4001991"/>
                </a:lnTo>
                <a:lnTo>
                  <a:pt x="0" y="4001991"/>
                </a:lnTo>
                <a:lnTo>
                  <a:pt x="0" y="0"/>
                </a:lnTo>
                <a:close/>
              </a:path>
            </a:pathLst>
          </a:custGeom>
          <a:blipFill>
            <a:blip r:embed="rId4"/>
            <a:stretch>
              <a:fillRect l="-29224" r="-25497"/>
            </a:stretch>
          </a:blipFill>
        </p:spPr>
      </p:sp>
      <p:sp>
        <p:nvSpPr>
          <p:cNvPr id="13" name="Freeform 13"/>
          <p:cNvSpPr/>
          <p:nvPr/>
        </p:nvSpPr>
        <p:spPr>
          <a:xfrm>
            <a:off x="13239509" y="1262479"/>
            <a:ext cx="3270175" cy="5813645"/>
          </a:xfrm>
          <a:custGeom>
            <a:avLst/>
            <a:gdLst/>
            <a:ahLst/>
            <a:cxnLst/>
            <a:rect l="l" t="t" r="r" b="b"/>
            <a:pathLst>
              <a:path w="3270175" h="5813645">
                <a:moveTo>
                  <a:pt x="0" y="0"/>
                </a:moveTo>
                <a:lnTo>
                  <a:pt x="3270175" y="0"/>
                </a:lnTo>
                <a:lnTo>
                  <a:pt x="3270175" y="5813645"/>
                </a:lnTo>
                <a:lnTo>
                  <a:pt x="0" y="5813645"/>
                </a:lnTo>
                <a:lnTo>
                  <a:pt x="0" y="0"/>
                </a:lnTo>
                <a:close/>
              </a:path>
            </a:pathLst>
          </a:custGeom>
          <a:blipFill>
            <a:blip r:embed="rId5"/>
            <a:stretch>
              <a:fillRect/>
            </a:stretch>
          </a:blipFill>
        </p:spPr>
      </p:sp>
      <p:sp>
        <p:nvSpPr>
          <p:cNvPr id="14" name="TextBox 14"/>
          <p:cNvSpPr txBox="1"/>
          <p:nvPr/>
        </p:nvSpPr>
        <p:spPr>
          <a:xfrm>
            <a:off x="5155457" y="1019175"/>
            <a:ext cx="6976314" cy="809582"/>
          </a:xfrm>
          <a:prstGeom prst="rect">
            <a:avLst/>
          </a:prstGeom>
        </p:spPr>
        <p:txBody>
          <a:bodyPr lIns="0" tIns="0" rIns="0" bIns="0" rtlCol="0" anchor="t">
            <a:spAutoFit/>
          </a:bodyPr>
          <a:lstStyle/>
          <a:p>
            <a:pPr marL="0" lvl="0" indent="0" algn="ctr">
              <a:lnSpc>
                <a:spcPts val="6360"/>
              </a:lnSpc>
              <a:spcBef>
                <a:spcPct val="0"/>
              </a:spcBef>
            </a:pPr>
            <a:r>
              <a:rPr lang="en-US" altLang="zh-CN" sz="5300" b="1">
                <a:solidFill>
                  <a:srgbClr val="000000"/>
                </a:solidFill>
                <a:latin typeface="Raleway Bold"/>
                <a:ea typeface="Raleway Bold"/>
                <a:cs typeface="Raleway Bold"/>
                <a:sym typeface="Raleway Bold"/>
              </a:rPr>
              <a:t>Endemic Fish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20562" y="6831132"/>
            <a:ext cx="4189363" cy="821859"/>
            <a:chOff x="0" y="0"/>
            <a:chExt cx="1103371" cy="216457"/>
          </a:xfrm>
        </p:grpSpPr>
        <p:sp>
          <p:nvSpPr>
            <p:cNvPr id="3" name="Freeform 3"/>
            <p:cNvSpPr/>
            <p:nvPr/>
          </p:nvSpPr>
          <p:spPr>
            <a:xfrm>
              <a:off x="0" y="0"/>
              <a:ext cx="1103371" cy="216457"/>
            </a:xfrm>
            <a:custGeom>
              <a:avLst/>
              <a:gdLst/>
              <a:ahLst/>
              <a:cxnLst/>
              <a:rect l="l" t="t" r="r" b="b"/>
              <a:pathLst>
                <a:path w="1103371" h="216457">
                  <a:moveTo>
                    <a:pt x="0" y="0"/>
                  </a:moveTo>
                  <a:lnTo>
                    <a:pt x="1103371" y="0"/>
                  </a:lnTo>
                  <a:lnTo>
                    <a:pt x="1103371" y="216457"/>
                  </a:lnTo>
                  <a:lnTo>
                    <a:pt x="0" y="216457"/>
                  </a:lnTo>
                  <a:close/>
                </a:path>
              </a:pathLst>
            </a:custGeom>
            <a:solidFill>
              <a:srgbClr val="BBD8D8"/>
            </a:solidFill>
            <a:ln cap="sq">
              <a:noFill/>
              <a:prstDash val="solid"/>
              <a:miter/>
            </a:ln>
          </p:spPr>
        </p:sp>
        <p:sp>
          <p:nvSpPr>
            <p:cNvPr id="4" name="TextBox 4"/>
            <p:cNvSpPr txBox="1"/>
            <p:nvPr/>
          </p:nvSpPr>
          <p:spPr>
            <a:xfrm>
              <a:off x="0" y="-57150"/>
              <a:ext cx="1103371" cy="273607"/>
            </a:xfrm>
            <a:prstGeom prst="rect">
              <a:avLst/>
            </a:prstGeom>
          </p:spPr>
          <p:txBody>
            <a:bodyPr lIns="50800" tIns="50800" rIns="50800" bIns="50800" rtlCol="0" anchor="ctr"/>
            <a:lstStyle/>
            <a:p>
              <a:pPr algn="ctr">
                <a:lnSpc>
                  <a:spcPts val="2940"/>
                </a:lnSpc>
              </a:pPr>
              <a:r>
                <a:rPr lang="en-US" altLang="zh-CN" sz="2100" i="1">
                  <a:solidFill>
                    <a:srgbClr val="000000"/>
                  </a:solidFill>
                  <a:latin typeface="Raleway"/>
                  <a:ea typeface="Raleway"/>
                  <a:cs typeface="Raleway"/>
                  <a:sym typeface="Raleway"/>
                </a:rPr>
                <a:t>Acroloxus improvisus</a:t>
              </a:r>
            </a:p>
          </p:txBody>
        </p:sp>
      </p:grpSp>
      <p:grpSp>
        <p:nvGrpSpPr>
          <p:cNvPr id="5" name="Group 5"/>
          <p:cNvGrpSpPr/>
          <p:nvPr/>
        </p:nvGrpSpPr>
        <p:grpSpPr>
          <a:xfrm>
            <a:off x="9284121" y="6444240"/>
            <a:ext cx="3741553" cy="1057548"/>
            <a:chOff x="0" y="0"/>
            <a:chExt cx="985430" cy="278531"/>
          </a:xfrm>
        </p:grpSpPr>
        <p:sp>
          <p:nvSpPr>
            <p:cNvPr id="6" name="Freeform 6"/>
            <p:cNvSpPr/>
            <p:nvPr/>
          </p:nvSpPr>
          <p:spPr>
            <a:xfrm>
              <a:off x="0" y="0"/>
              <a:ext cx="985430" cy="278531"/>
            </a:xfrm>
            <a:custGeom>
              <a:avLst/>
              <a:gdLst/>
              <a:ahLst/>
              <a:cxnLst/>
              <a:rect l="l" t="t" r="r" b="b"/>
              <a:pathLst>
                <a:path w="985430" h="278531">
                  <a:moveTo>
                    <a:pt x="0" y="0"/>
                  </a:moveTo>
                  <a:lnTo>
                    <a:pt x="985430" y="0"/>
                  </a:lnTo>
                  <a:lnTo>
                    <a:pt x="985430" y="278531"/>
                  </a:lnTo>
                  <a:lnTo>
                    <a:pt x="0" y="278531"/>
                  </a:lnTo>
                  <a:close/>
                </a:path>
              </a:pathLst>
            </a:custGeom>
            <a:solidFill>
              <a:srgbClr val="BBD8D8"/>
            </a:solidFill>
            <a:ln cap="sq">
              <a:noFill/>
              <a:prstDash val="solid"/>
              <a:miter/>
            </a:ln>
          </p:spPr>
        </p:sp>
        <p:sp>
          <p:nvSpPr>
            <p:cNvPr id="7" name="TextBox 7"/>
            <p:cNvSpPr txBox="1"/>
            <p:nvPr/>
          </p:nvSpPr>
          <p:spPr>
            <a:xfrm>
              <a:off x="0" y="-57150"/>
              <a:ext cx="985430" cy="335681"/>
            </a:xfrm>
            <a:prstGeom prst="rect">
              <a:avLst/>
            </a:prstGeom>
          </p:spPr>
          <p:txBody>
            <a:bodyPr lIns="50800" tIns="50800" rIns="50800" bIns="50800" rtlCol="0" anchor="ctr"/>
            <a:lstStyle/>
            <a:p>
              <a:pPr marL="0" lvl="0" indent="0" algn="ctr">
                <a:lnSpc>
                  <a:spcPts val="2940"/>
                </a:lnSpc>
                <a:spcBef>
                  <a:spcPct val="0"/>
                </a:spcBef>
              </a:pPr>
              <a:r>
                <a:rPr lang="en-US" altLang="zh-CN" sz="2100">
                  <a:solidFill>
                    <a:srgbClr val="000000"/>
                  </a:solidFill>
                  <a:latin typeface="Raleway"/>
                  <a:ea typeface="Raleway"/>
                  <a:cs typeface="Raleway"/>
                  <a:sym typeface="Raleway"/>
                </a:rPr>
                <a:t>Dreissena presbensis</a:t>
              </a:r>
            </a:p>
          </p:txBody>
        </p:sp>
      </p:grpSp>
      <p:sp>
        <p:nvSpPr>
          <p:cNvPr id="8" name="Freeform 8"/>
          <p:cNvSpPr/>
          <p:nvPr/>
        </p:nvSpPr>
        <p:spPr>
          <a:xfrm>
            <a:off x="1506087" y="2227044"/>
            <a:ext cx="5218311" cy="4217196"/>
          </a:xfrm>
          <a:custGeom>
            <a:avLst/>
            <a:gdLst/>
            <a:ahLst/>
            <a:cxnLst/>
            <a:rect l="l" t="t" r="r" b="b"/>
            <a:pathLst>
              <a:path w="5218311" h="4217196">
                <a:moveTo>
                  <a:pt x="0" y="0"/>
                </a:moveTo>
                <a:lnTo>
                  <a:pt x="5218312" y="0"/>
                </a:lnTo>
                <a:lnTo>
                  <a:pt x="5218312" y="4217196"/>
                </a:lnTo>
                <a:lnTo>
                  <a:pt x="0" y="4217196"/>
                </a:lnTo>
                <a:lnTo>
                  <a:pt x="0" y="0"/>
                </a:lnTo>
                <a:close/>
              </a:path>
            </a:pathLst>
          </a:custGeom>
          <a:blipFill>
            <a:blip r:embed="rId3"/>
            <a:stretch>
              <a:fillRect/>
            </a:stretch>
          </a:blipFill>
        </p:spPr>
      </p:sp>
      <p:sp>
        <p:nvSpPr>
          <p:cNvPr id="9" name="Freeform 9"/>
          <p:cNvSpPr/>
          <p:nvPr/>
        </p:nvSpPr>
        <p:spPr>
          <a:xfrm>
            <a:off x="8294868" y="2227044"/>
            <a:ext cx="5248681" cy="3680478"/>
          </a:xfrm>
          <a:custGeom>
            <a:avLst/>
            <a:gdLst/>
            <a:ahLst/>
            <a:cxnLst/>
            <a:rect l="l" t="t" r="r" b="b"/>
            <a:pathLst>
              <a:path w="5248681" h="3680478">
                <a:moveTo>
                  <a:pt x="0" y="0"/>
                </a:moveTo>
                <a:lnTo>
                  <a:pt x="5248681" y="0"/>
                </a:lnTo>
                <a:lnTo>
                  <a:pt x="5248681" y="3680477"/>
                </a:lnTo>
                <a:lnTo>
                  <a:pt x="0" y="3680477"/>
                </a:lnTo>
                <a:lnTo>
                  <a:pt x="0" y="0"/>
                </a:lnTo>
                <a:close/>
              </a:path>
            </a:pathLst>
          </a:custGeom>
          <a:blipFill>
            <a:blip r:embed="rId4"/>
            <a:stretch>
              <a:fillRect/>
            </a:stretch>
          </a:blipFill>
        </p:spPr>
      </p:sp>
      <p:sp>
        <p:nvSpPr>
          <p:cNvPr id="10" name="TextBox 10"/>
          <p:cNvSpPr txBox="1"/>
          <p:nvPr/>
        </p:nvSpPr>
        <p:spPr>
          <a:xfrm>
            <a:off x="-807477" y="291596"/>
            <a:ext cx="11726686" cy="809582"/>
          </a:xfrm>
          <a:prstGeom prst="rect">
            <a:avLst/>
          </a:prstGeom>
        </p:spPr>
        <p:txBody>
          <a:bodyPr lIns="0" tIns="0" rIns="0" bIns="0" rtlCol="0" anchor="t">
            <a:spAutoFit/>
          </a:bodyPr>
          <a:lstStyle/>
          <a:p>
            <a:pPr marL="0" lvl="0" indent="0" algn="ctr">
              <a:lnSpc>
                <a:spcPts val="6360"/>
              </a:lnSpc>
              <a:spcBef>
                <a:spcPct val="0"/>
              </a:spcBef>
            </a:pPr>
            <a:r>
              <a:rPr lang="en-US" altLang="zh-CN" sz="5300" b="1">
                <a:solidFill>
                  <a:srgbClr val="000000"/>
                </a:solidFill>
                <a:latin typeface="Raleway Bold"/>
                <a:ea typeface="Raleway Bold"/>
                <a:cs typeface="Raleway Bold"/>
                <a:sym typeface="Raleway Bold"/>
              </a:rPr>
              <a:t>Endemic Mollusks</a:t>
            </a:r>
          </a:p>
        </p:txBody>
      </p:sp>
      <p:sp>
        <p:nvSpPr>
          <p:cNvPr id="11" name="TextBox 11"/>
          <p:cNvSpPr txBox="1"/>
          <p:nvPr/>
        </p:nvSpPr>
        <p:spPr>
          <a:xfrm>
            <a:off x="1332877" y="1229523"/>
            <a:ext cx="7445977" cy="816546"/>
          </a:xfrm>
          <a:prstGeom prst="rect">
            <a:avLst/>
          </a:prstGeom>
        </p:spPr>
        <p:txBody>
          <a:bodyPr lIns="0" tIns="0" rIns="0" bIns="0" rtlCol="0" anchor="t">
            <a:spAutoFit/>
          </a:bodyPr>
          <a:lstStyle/>
          <a:p>
            <a:pPr algn="ctr">
              <a:lnSpc>
                <a:spcPts val="3359"/>
              </a:lnSpc>
              <a:spcBef>
                <a:spcPct val="0"/>
              </a:spcBef>
            </a:pPr>
            <a:r>
              <a:rPr lang="en-US" altLang="zh-CN" sz="2400">
                <a:solidFill>
                  <a:srgbClr val="000000"/>
                </a:solidFill>
                <a:latin typeface="Raleway"/>
                <a:ea typeface="Raleway"/>
                <a:cs typeface="Raleway"/>
                <a:sym typeface="Raleway"/>
              </a:rPr>
              <a:t>more than 90 species of endemic snails and mussels.</a:t>
            </a:r>
          </a:p>
          <a:p>
            <a:pPr algn="ctr">
              <a:lnSpc>
                <a:spcPts val="3220"/>
              </a:lnSpc>
              <a:spcBef>
                <a:spcPct val="0"/>
              </a:spcBef>
            </a:pPr>
            <a:endParaRPr lang="en-US" sz="2400">
              <a:solidFill>
                <a:srgbClr val="000000"/>
              </a:solidFill>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4881" y="106917"/>
            <a:ext cx="1188671" cy="1179756"/>
          </a:xfrm>
          <a:custGeom>
            <a:avLst/>
            <a:gdLst/>
            <a:ahLst/>
            <a:cxnLst/>
            <a:rect l="l" t="t" r="r" b="b"/>
            <a:pathLst>
              <a:path w="1188671" h="1179756">
                <a:moveTo>
                  <a:pt x="0" y="0"/>
                </a:moveTo>
                <a:lnTo>
                  <a:pt x="1188671" y="0"/>
                </a:lnTo>
                <a:lnTo>
                  <a:pt x="1188671" y="1179756"/>
                </a:lnTo>
                <a:lnTo>
                  <a:pt x="0" y="11797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8887471" y="1484316"/>
            <a:ext cx="4977906" cy="3300568"/>
          </a:xfrm>
          <a:custGeom>
            <a:avLst/>
            <a:gdLst/>
            <a:ahLst/>
            <a:cxnLst/>
            <a:rect l="l" t="t" r="r" b="b"/>
            <a:pathLst>
              <a:path w="4977906" h="3300568">
                <a:moveTo>
                  <a:pt x="0" y="0"/>
                </a:moveTo>
                <a:lnTo>
                  <a:pt x="4977906" y="0"/>
                </a:lnTo>
                <a:lnTo>
                  <a:pt x="4977906" y="3300568"/>
                </a:lnTo>
                <a:lnTo>
                  <a:pt x="0" y="3300568"/>
                </a:lnTo>
                <a:lnTo>
                  <a:pt x="0" y="0"/>
                </a:lnTo>
                <a:close/>
              </a:path>
            </a:pathLst>
          </a:custGeom>
          <a:blipFill>
            <a:blip r:embed="rId5"/>
            <a:stretch>
              <a:fillRect/>
            </a:stretch>
          </a:blipFill>
        </p:spPr>
      </p:sp>
      <p:sp>
        <p:nvSpPr>
          <p:cNvPr id="4" name="Freeform 4"/>
          <p:cNvSpPr/>
          <p:nvPr/>
        </p:nvSpPr>
        <p:spPr>
          <a:xfrm>
            <a:off x="8887471" y="5143500"/>
            <a:ext cx="5098879" cy="3199546"/>
          </a:xfrm>
          <a:custGeom>
            <a:avLst/>
            <a:gdLst/>
            <a:ahLst/>
            <a:cxnLst/>
            <a:rect l="l" t="t" r="r" b="b"/>
            <a:pathLst>
              <a:path w="5098879" h="3199546">
                <a:moveTo>
                  <a:pt x="0" y="0"/>
                </a:moveTo>
                <a:lnTo>
                  <a:pt x="5098878" y="0"/>
                </a:lnTo>
                <a:lnTo>
                  <a:pt x="5098878" y="3199546"/>
                </a:lnTo>
                <a:lnTo>
                  <a:pt x="0" y="3199546"/>
                </a:lnTo>
                <a:lnTo>
                  <a:pt x="0" y="0"/>
                </a:lnTo>
                <a:close/>
              </a:path>
            </a:pathLst>
          </a:custGeom>
          <a:blipFill>
            <a:blip r:embed="rId6"/>
            <a:stretch>
              <a:fillRect/>
            </a:stretch>
          </a:blipFill>
        </p:spPr>
      </p:sp>
      <p:sp>
        <p:nvSpPr>
          <p:cNvPr id="5" name="TextBox 5"/>
          <p:cNvSpPr txBox="1"/>
          <p:nvPr/>
        </p:nvSpPr>
        <p:spPr>
          <a:xfrm>
            <a:off x="1816863" y="287241"/>
            <a:ext cx="11726686" cy="809582"/>
          </a:xfrm>
          <a:prstGeom prst="rect">
            <a:avLst/>
          </a:prstGeom>
        </p:spPr>
        <p:txBody>
          <a:bodyPr lIns="0" tIns="0" rIns="0" bIns="0" rtlCol="0" anchor="t">
            <a:spAutoFit/>
          </a:bodyPr>
          <a:lstStyle/>
          <a:p>
            <a:pPr marL="0" lvl="0" indent="0" algn="ctr">
              <a:lnSpc>
                <a:spcPts val="6360"/>
              </a:lnSpc>
              <a:spcBef>
                <a:spcPct val="0"/>
              </a:spcBef>
            </a:pPr>
            <a:r>
              <a:rPr lang="en-US" altLang="zh-CN" sz="5300" b="1">
                <a:solidFill>
                  <a:srgbClr val="000000"/>
                </a:solidFill>
                <a:latin typeface="Raleway Bold"/>
                <a:ea typeface="Raleway Bold"/>
                <a:cs typeface="Raleway Bold"/>
                <a:sym typeface="Raleway Bold"/>
              </a:rPr>
              <a:t>Crustaceans (Crabs and Shrimp)</a:t>
            </a:r>
          </a:p>
        </p:txBody>
      </p:sp>
      <p:sp>
        <p:nvSpPr>
          <p:cNvPr id="6" name="TextBox 6"/>
          <p:cNvSpPr txBox="1"/>
          <p:nvPr/>
        </p:nvSpPr>
        <p:spPr>
          <a:xfrm>
            <a:off x="575778" y="1617649"/>
            <a:ext cx="6697461" cy="3293035"/>
          </a:xfrm>
          <a:prstGeom prst="rect">
            <a:avLst/>
          </a:prstGeom>
        </p:spPr>
        <p:txBody>
          <a:bodyPr lIns="0" tIns="0" rIns="0" bIns="0" rtlCol="0" anchor="t">
            <a:spAutoFit/>
          </a:bodyPr>
          <a:lstStyle/>
          <a:p>
            <a:pPr algn="l">
              <a:lnSpc>
                <a:spcPts val="4360"/>
              </a:lnSpc>
              <a:spcBef>
                <a:spcPct val="0"/>
              </a:spcBef>
            </a:pPr>
            <a:r>
              <a:rPr lang="en-US" altLang="zh-CN" sz="3114" b="1">
                <a:solidFill>
                  <a:srgbClr val="000000"/>
                </a:solidFill>
                <a:latin typeface="Raleway Bold"/>
                <a:ea typeface="Raleway Bold"/>
                <a:cs typeface="Raleway Bold"/>
                <a:sym typeface="Raleway Bold"/>
              </a:rPr>
              <a:t>Amphipods</a:t>
            </a:r>
          </a:p>
          <a:p>
            <a:pPr algn="l">
              <a:lnSpc>
                <a:spcPts val="4360"/>
              </a:lnSpc>
              <a:spcBef>
                <a:spcPct val="0"/>
              </a:spcBef>
            </a:pPr>
            <a:r>
              <a:rPr lang="en-US" altLang="zh-CN" sz="3114">
                <a:solidFill>
                  <a:srgbClr val="000000"/>
                </a:solidFill>
                <a:latin typeface="Raleway"/>
                <a:ea typeface="Raleway"/>
                <a:cs typeface="Raleway"/>
                <a:sym typeface="Raleway"/>
              </a:rPr>
              <a:t>•Genera such as Gammarus and Niphargus are specific to Lake Ohrid.</a:t>
            </a:r>
          </a:p>
          <a:p>
            <a:pPr algn="l">
              <a:lnSpc>
                <a:spcPts val="4360"/>
              </a:lnSpc>
              <a:spcBef>
                <a:spcPct val="0"/>
              </a:spcBef>
            </a:pPr>
            <a:r>
              <a:rPr lang="en-US" altLang="zh-CN" sz="3114">
                <a:solidFill>
                  <a:srgbClr val="000000"/>
                </a:solidFill>
                <a:latin typeface="Raleway"/>
                <a:ea typeface="Raleway"/>
                <a:cs typeface="Raleway"/>
                <a:sym typeface="Raleway"/>
              </a:rPr>
              <a:t>•These organisms are part of the lake's food web.</a:t>
            </a:r>
          </a:p>
        </p:txBody>
      </p:sp>
      <p:sp>
        <p:nvSpPr>
          <p:cNvPr id="7" name="TextBox 7"/>
          <p:cNvSpPr txBox="1"/>
          <p:nvPr/>
        </p:nvSpPr>
        <p:spPr>
          <a:xfrm>
            <a:off x="575778" y="5797936"/>
            <a:ext cx="7104428" cy="1762814"/>
          </a:xfrm>
          <a:prstGeom prst="rect">
            <a:avLst/>
          </a:prstGeom>
        </p:spPr>
        <p:txBody>
          <a:bodyPr lIns="0" tIns="0" rIns="0" bIns="0" rtlCol="0" anchor="t">
            <a:spAutoFit/>
          </a:bodyPr>
          <a:lstStyle/>
          <a:p>
            <a:pPr algn="just">
              <a:lnSpc>
                <a:spcPts val="4687"/>
              </a:lnSpc>
            </a:pPr>
            <a:r>
              <a:rPr lang="en-US" altLang="zh-CN" sz="3347" b="1">
                <a:solidFill>
                  <a:srgbClr val="000000"/>
                </a:solidFill>
                <a:latin typeface="Raleway Bold"/>
                <a:ea typeface="Raleway Bold"/>
                <a:cs typeface="Raleway Bold"/>
                <a:sym typeface="Raleway Bold"/>
              </a:rPr>
              <a:t>Isopods</a:t>
            </a:r>
          </a:p>
          <a:p>
            <a:pPr algn="just">
              <a:lnSpc>
                <a:spcPts val="4687"/>
              </a:lnSpc>
              <a:spcBef>
                <a:spcPct val="0"/>
              </a:spcBef>
            </a:pPr>
            <a:r>
              <a:rPr lang="en-US" altLang="zh-CN" sz="3347" i="1">
                <a:solidFill>
                  <a:srgbClr val="000000"/>
                </a:solidFill>
                <a:latin typeface="Raleway"/>
                <a:ea typeface="Raleway"/>
                <a:cs typeface="Raleway"/>
                <a:sym typeface="Raleway"/>
              </a:rPr>
              <a:t>Proasellus – a small organism that is important for the ecosystem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0"/>
            <a:ext cx="5490083" cy="10287000"/>
            <a:chOff x="0" y="0"/>
            <a:chExt cx="1445948" cy="2709333"/>
          </a:xfrm>
        </p:grpSpPr>
        <p:sp>
          <p:nvSpPr>
            <p:cNvPr id="3" name="Freeform 3"/>
            <p:cNvSpPr/>
            <p:nvPr/>
          </p:nvSpPr>
          <p:spPr>
            <a:xfrm>
              <a:off x="0" y="0"/>
              <a:ext cx="1445948" cy="2709333"/>
            </a:xfrm>
            <a:custGeom>
              <a:avLst/>
              <a:gdLst/>
              <a:ahLst/>
              <a:cxnLst/>
              <a:rect l="l" t="t" r="r" b="b"/>
              <a:pathLst>
                <a:path w="1445948" h="2709333">
                  <a:moveTo>
                    <a:pt x="0" y="0"/>
                  </a:moveTo>
                  <a:lnTo>
                    <a:pt x="1445948" y="0"/>
                  </a:lnTo>
                  <a:lnTo>
                    <a:pt x="1445948" y="2709333"/>
                  </a:lnTo>
                  <a:lnTo>
                    <a:pt x="0" y="2709333"/>
                  </a:lnTo>
                  <a:close/>
                </a:path>
              </a:pathLst>
            </a:custGeom>
            <a:solidFill>
              <a:srgbClr val="BBD8D8"/>
            </a:solidFill>
          </p:spPr>
        </p:sp>
        <p:sp>
          <p:nvSpPr>
            <p:cNvPr id="4" name="TextBox 4"/>
            <p:cNvSpPr txBox="1"/>
            <p:nvPr/>
          </p:nvSpPr>
          <p:spPr>
            <a:xfrm>
              <a:off x="0" y="-57150"/>
              <a:ext cx="1445948" cy="2766483"/>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rot="-5400000">
            <a:off x="-2447413" y="2424861"/>
            <a:ext cx="10287000" cy="5437278"/>
          </a:xfrm>
          <a:custGeom>
            <a:avLst/>
            <a:gdLst/>
            <a:ahLst/>
            <a:cxnLst/>
            <a:rect l="l" t="t" r="r" b="b"/>
            <a:pathLst>
              <a:path w="10287000" h="5437278">
                <a:moveTo>
                  <a:pt x="0" y="0"/>
                </a:moveTo>
                <a:lnTo>
                  <a:pt x="10287000" y="0"/>
                </a:lnTo>
                <a:lnTo>
                  <a:pt x="10287000" y="5437278"/>
                </a:lnTo>
                <a:lnTo>
                  <a:pt x="0" y="5437278"/>
                </a:lnTo>
                <a:lnTo>
                  <a:pt x="0" y="0"/>
                </a:lnTo>
                <a:close/>
              </a:path>
            </a:pathLst>
          </a:custGeom>
          <a:blipFill>
            <a:blip r:embed="rId3"/>
            <a:stretch>
              <a:fillRect l="-22072" r="-45723"/>
            </a:stretch>
          </a:blipFill>
        </p:spPr>
      </p:sp>
      <p:sp>
        <p:nvSpPr>
          <p:cNvPr id="6" name="TextBox 6"/>
          <p:cNvSpPr txBox="1"/>
          <p:nvPr/>
        </p:nvSpPr>
        <p:spPr>
          <a:xfrm>
            <a:off x="5892288" y="2328076"/>
            <a:ext cx="11939095" cy="4676650"/>
          </a:xfrm>
          <a:prstGeom prst="rect">
            <a:avLst/>
          </a:prstGeom>
        </p:spPr>
        <p:txBody>
          <a:bodyPr lIns="0" tIns="0" rIns="0" bIns="0" rtlCol="0" anchor="t">
            <a:spAutoFit/>
          </a:bodyPr>
          <a:lstStyle/>
          <a:p>
            <a:pPr algn="just">
              <a:lnSpc>
                <a:spcPts val="4622"/>
              </a:lnSpc>
            </a:pPr>
            <a:endParaRPr/>
          </a:p>
          <a:p>
            <a:pPr algn="just">
              <a:lnSpc>
                <a:spcPts val="4622"/>
              </a:lnSpc>
            </a:pPr>
            <a:r>
              <a:rPr lang="en-US" altLang="zh-CN" sz="1800">
                <a:solidFill>
                  <a:srgbClr val="000000"/>
                </a:solidFill>
                <a:latin typeface="Raleway"/>
                <a:ea typeface="Raleway"/>
                <a:cs typeface="Raleway"/>
                <a:sym typeface="Raleway"/>
              </a:rPr>
              <a:t>Phytoplankton are microscopic plant organisms that photosynthesize, converting sunlight into energy.</a:t>
            </a:r>
          </a:p>
          <a:p>
            <a:pPr algn="just">
              <a:lnSpc>
                <a:spcPts val="4622"/>
              </a:lnSpc>
            </a:pPr>
            <a:r>
              <a:rPr lang="en-US" altLang="zh-CN" sz="1800">
                <a:solidFill>
                  <a:srgbClr val="000000"/>
                </a:solidFill>
                <a:latin typeface="Raleway"/>
                <a:ea typeface="Raleway"/>
                <a:cs typeface="Raleway"/>
                <a:sym typeface="Raleway"/>
              </a:rPr>
              <a:t>These organisms are the foundation of the aquatic ecosystem because they produce oxygen and are a primary food source for zooplankton.</a:t>
            </a:r>
          </a:p>
          <a:p>
            <a:pPr algn="just">
              <a:lnSpc>
                <a:spcPts val="4622"/>
              </a:lnSpc>
              <a:spcBef>
                <a:spcPct val="0"/>
              </a:spcBef>
            </a:pPr>
            <a:endParaRPr lang="en-US" sz="3301">
              <a:solidFill>
                <a:srgbClr val="000000"/>
              </a:solidFill>
              <a:latin typeface="Raleway"/>
              <a:ea typeface="Raleway"/>
              <a:cs typeface="Raleway"/>
              <a:sym typeface="Raleway"/>
            </a:endParaRPr>
          </a:p>
        </p:txBody>
      </p:sp>
      <p:sp>
        <p:nvSpPr>
          <p:cNvPr id="7" name="Freeform 7"/>
          <p:cNvSpPr/>
          <p:nvPr/>
        </p:nvSpPr>
        <p:spPr>
          <a:xfrm>
            <a:off x="15908489" y="112703"/>
            <a:ext cx="1922894" cy="1831994"/>
          </a:xfrm>
          <a:custGeom>
            <a:avLst/>
            <a:gdLst/>
            <a:ahLst/>
            <a:cxnLst/>
            <a:rect l="l" t="t" r="r" b="b"/>
            <a:pathLst>
              <a:path w="1922894" h="1831994">
                <a:moveTo>
                  <a:pt x="0" y="0"/>
                </a:moveTo>
                <a:lnTo>
                  <a:pt x="1922894" y="0"/>
                </a:lnTo>
                <a:lnTo>
                  <a:pt x="1922894" y="1831994"/>
                </a:lnTo>
                <a:lnTo>
                  <a:pt x="0" y="18319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5892288" y="136626"/>
            <a:ext cx="7681870" cy="599462"/>
          </a:xfrm>
          <a:prstGeom prst="rect">
            <a:avLst/>
          </a:prstGeom>
        </p:spPr>
        <p:txBody>
          <a:bodyPr lIns="0" tIns="0" rIns="0" bIns="0" rtlCol="0" anchor="t">
            <a:spAutoFit/>
          </a:bodyPr>
          <a:lstStyle/>
          <a:p>
            <a:pPr algn="ctr">
              <a:lnSpc>
                <a:spcPts val="4759"/>
              </a:lnSpc>
              <a:spcBef>
                <a:spcPct val="0"/>
              </a:spcBef>
            </a:pPr>
            <a:r>
              <a:rPr lang="en-US" altLang="zh-CN" sz="3399" b="1">
                <a:solidFill>
                  <a:srgbClr val="000000"/>
                </a:solidFill>
                <a:latin typeface="Raleway Bold"/>
                <a:ea typeface="Raleway Bold"/>
                <a:cs typeface="Raleway Bold"/>
                <a:sym typeface="Raleway Bold"/>
              </a:rPr>
              <a:t>Phytoplankton in Lake Ohrid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8064" y="2095791"/>
            <a:ext cx="7294644" cy="5470983"/>
          </a:xfrm>
          <a:custGeom>
            <a:avLst/>
            <a:gdLst/>
            <a:ahLst/>
            <a:cxnLst/>
            <a:rect l="l" t="t" r="r" b="b"/>
            <a:pathLst>
              <a:path w="7294644" h="5470983">
                <a:moveTo>
                  <a:pt x="0" y="0"/>
                </a:moveTo>
                <a:lnTo>
                  <a:pt x="7294644" y="0"/>
                </a:lnTo>
                <a:lnTo>
                  <a:pt x="7294644" y="5470983"/>
                </a:lnTo>
                <a:lnTo>
                  <a:pt x="0" y="5470983"/>
                </a:lnTo>
                <a:lnTo>
                  <a:pt x="0" y="0"/>
                </a:lnTo>
                <a:close/>
              </a:path>
            </a:pathLst>
          </a:custGeom>
          <a:blipFill>
            <a:blip r:embed="rId3"/>
            <a:stretch>
              <a:fillRect/>
            </a:stretch>
          </a:blipFill>
        </p:spPr>
      </p:sp>
      <p:sp>
        <p:nvSpPr>
          <p:cNvPr id="3" name="TextBox 3"/>
          <p:cNvSpPr txBox="1"/>
          <p:nvPr/>
        </p:nvSpPr>
        <p:spPr>
          <a:xfrm>
            <a:off x="8119959" y="662407"/>
            <a:ext cx="8102889" cy="1828781"/>
          </a:xfrm>
          <a:prstGeom prst="rect">
            <a:avLst/>
          </a:prstGeom>
        </p:spPr>
        <p:txBody>
          <a:bodyPr lIns="0" tIns="0" rIns="0" bIns="0" rtlCol="0" anchor="t">
            <a:spAutoFit/>
          </a:bodyPr>
          <a:lstStyle/>
          <a:p>
            <a:pPr marL="0" lvl="0" indent="0" algn="l">
              <a:lnSpc>
                <a:spcPts val="7174"/>
              </a:lnSpc>
              <a:spcBef>
                <a:spcPct val="0"/>
              </a:spcBef>
            </a:pPr>
            <a:r>
              <a:rPr lang="en-US" altLang="zh-CN" sz="5979" b="1">
                <a:solidFill>
                  <a:srgbClr val="000000"/>
                </a:solidFill>
                <a:latin typeface="Raleway Bold"/>
                <a:ea typeface="Raleway Bold"/>
                <a:cs typeface="Raleway Bold"/>
                <a:sym typeface="Raleway Bold"/>
              </a:rPr>
              <a:t>Presentation Goal:</a:t>
            </a:r>
          </a:p>
        </p:txBody>
      </p:sp>
      <p:sp>
        <p:nvSpPr>
          <p:cNvPr id="4" name="TextBox 4"/>
          <p:cNvSpPr txBox="1"/>
          <p:nvPr/>
        </p:nvSpPr>
        <p:spPr>
          <a:xfrm>
            <a:off x="8323344" y="2944833"/>
            <a:ext cx="9248304" cy="1373220"/>
          </a:xfrm>
          <a:prstGeom prst="rect">
            <a:avLst/>
          </a:prstGeom>
        </p:spPr>
        <p:txBody>
          <a:bodyPr lIns="0" tIns="0" rIns="0" bIns="0" rtlCol="0" anchor="t">
            <a:spAutoFit/>
          </a:bodyPr>
          <a:lstStyle/>
          <a:p>
            <a:pPr algn="l">
              <a:lnSpc>
                <a:spcPts val="3785"/>
              </a:lnSpc>
            </a:pPr>
            <a:r>
              <a:rPr lang="en-US" altLang="zh-CN" sz="2703">
                <a:solidFill>
                  <a:srgbClr val="000000"/>
                </a:solidFill>
                <a:latin typeface="Raleway"/>
                <a:ea typeface="Raleway"/>
                <a:cs typeface="Raleway"/>
                <a:sym typeface="Raleway"/>
              </a:rPr>
              <a:t>To explore the origin, unique biodiversity, and significance of Lake Ohrid.</a:t>
            </a:r>
          </a:p>
          <a:p>
            <a:pPr algn="ctr">
              <a:lnSpc>
                <a:spcPts val="3386"/>
              </a:lnSpc>
              <a:spcBef>
                <a:spcPct val="0"/>
              </a:spcBef>
            </a:pPr>
            <a:endParaRPr lang="en-US" sz="2703">
              <a:solidFill>
                <a:srgbClr val="000000"/>
              </a:solidFill>
              <a:latin typeface="Raleway"/>
              <a:ea typeface="Raleway"/>
              <a:cs typeface="Raleway"/>
              <a:sym typeface="Raleway"/>
            </a:endParaRPr>
          </a:p>
        </p:txBody>
      </p:sp>
      <p:sp>
        <p:nvSpPr>
          <p:cNvPr id="5" name="TextBox 5"/>
          <p:cNvSpPr txBox="1"/>
          <p:nvPr/>
        </p:nvSpPr>
        <p:spPr>
          <a:xfrm>
            <a:off x="8119959" y="4774132"/>
            <a:ext cx="9655074" cy="2947583"/>
          </a:xfrm>
          <a:prstGeom prst="rect">
            <a:avLst/>
          </a:prstGeom>
        </p:spPr>
        <p:txBody>
          <a:bodyPr lIns="0" tIns="0" rIns="0" bIns="0" rtlCol="0" anchor="t">
            <a:spAutoFit/>
          </a:bodyPr>
          <a:lstStyle/>
          <a:p>
            <a:pPr algn="ctr">
              <a:lnSpc>
                <a:spcPts val="3644"/>
              </a:lnSpc>
            </a:pPr>
            <a:r>
              <a:rPr lang="en-US" altLang="zh-CN" sz="2603" b="1">
                <a:solidFill>
                  <a:srgbClr val="000000"/>
                </a:solidFill>
                <a:latin typeface="Raleway Bold"/>
                <a:ea typeface="Raleway Bold"/>
                <a:cs typeface="Raleway Bold"/>
                <a:sym typeface="Raleway Bold"/>
              </a:rPr>
              <a:t>Why is it important?</a:t>
            </a:r>
          </a:p>
          <a:p>
            <a:pPr algn="l">
              <a:lnSpc>
                <a:spcPts val="3364"/>
              </a:lnSpc>
            </a:pPr>
            <a:r>
              <a:rPr lang="en-US" altLang="zh-CN" sz="2603">
                <a:solidFill>
                  <a:srgbClr val="000000"/>
                </a:solidFill>
                <a:latin typeface="Raleway"/>
                <a:ea typeface="Raleway"/>
                <a:cs typeface="Raleway"/>
                <a:sym typeface="Raleway"/>
              </a:rPr>
              <a:t>One of the oldest lakes in the world (2-3 million years old)</a:t>
            </a:r>
          </a:p>
          <a:p>
            <a:pPr algn="l">
              <a:lnSpc>
                <a:spcPts val="3364"/>
              </a:lnSpc>
            </a:pPr>
            <a:endParaRPr lang="en-US" sz="2403">
              <a:solidFill>
                <a:srgbClr val="000000"/>
              </a:solidFill>
              <a:latin typeface="Raleway"/>
              <a:ea typeface="Raleway"/>
              <a:cs typeface="Raleway"/>
              <a:sym typeface="Raleway"/>
            </a:endParaRPr>
          </a:p>
          <a:p>
            <a:pPr algn="l">
              <a:lnSpc>
                <a:spcPts val="3364"/>
              </a:lnSpc>
            </a:pPr>
            <a:r>
              <a:rPr lang="en-US" altLang="zh-CN" sz="2603">
                <a:solidFill>
                  <a:srgbClr val="000000"/>
                </a:solidFill>
                <a:latin typeface="Raleway"/>
                <a:ea typeface="Raleway"/>
                <a:cs typeface="Raleway"/>
                <a:sym typeface="Raleway"/>
              </a:rPr>
              <a:t>The lake is a natural and cultural monument protected by UNESCO</a:t>
            </a:r>
          </a:p>
          <a:p>
            <a:pPr algn="l">
              <a:lnSpc>
                <a:spcPts val="3364"/>
              </a:lnSpc>
            </a:pPr>
            <a:endParaRPr lang="en-US" sz="2403">
              <a:solidFill>
                <a:srgbClr val="000000"/>
              </a:solidFill>
              <a:latin typeface="Raleway"/>
              <a:ea typeface="Raleway"/>
              <a:cs typeface="Raleway"/>
              <a:sym typeface="Raleway"/>
            </a:endParaRPr>
          </a:p>
          <a:p>
            <a:pPr algn="l">
              <a:lnSpc>
                <a:spcPts val="3364"/>
              </a:lnSpc>
            </a:pPr>
            <a:r>
              <a:rPr lang="en-US" altLang="zh-CN" sz="2603">
                <a:solidFill>
                  <a:srgbClr val="000000"/>
                </a:solidFill>
                <a:latin typeface="Raleway"/>
                <a:ea typeface="Raleway"/>
                <a:cs typeface="Raleway"/>
                <a:sym typeface="Raleway"/>
              </a:rPr>
              <a:t>Home to over 200 endemic species.</a:t>
            </a:r>
          </a:p>
          <a:p>
            <a:pPr algn="ctr">
              <a:lnSpc>
                <a:spcPts val="3224"/>
              </a:lnSpc>
              <a:spcBef>
                <a:spcPct val="0"/>
              </a:spcBef>
            </a:pPr>
            <a:endParaRPr lang="en-US" sz="2403">
              <a:solidFill>
                <a:srgbClr val="000000"/>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0"/>
            <a:ext cx="5490083" cy="10287000"/>
            <a:chOff x="0" y="0"/>
            <a:chExt cx="1445948" cy="2709333"/>
          </a:xfrm>
        </p:grpSpPr>
        <p:sp>
          <p:nvSpPr>
            <p:cNvPr id="3" name="Freeform 3"/>
            <p:cNvSpPr/>
            <p:nvPr/>
          </p:nvSpPr>
          <p:spPr>
            <a:xfrm>
              <a:off x="0" y="0"/>
              <a:ext cx="1445948" cy="2709333"/>
            </a:xfrm>
            <a:custGeom>
              <a:avLst/>
              <a:gdLst/>
              <a:ahLst/>
              <a:cxnLst/>
              <a:rect l="l" t="t" r="r" b="b"/>
              <a:pathLst>
                <a:path w="1445948" h="2709333">
                  <a:moveTo>
                    <a:pt x="0" y="0"/>
                  </a:moveTo>
                  <a:lnTo>
                    <a:pt x="1445948" y="0"/>
                  </a:lnTo>
                  <a:lnTo>
                    <a:pt x="1445948" y="2709333"/>
                  </a:lnTo>
                  <a:lnTo>
                    <a:pt x="0" y="2709333"/>
                  </a:lnTo>
                  <a:close/>
                </a:path>
              </a:pathLst>
            </a:custGeom>
            <a:solidFill>
              <a:srgbClr val="BBD8D8"/>
            </a:solidFill>
          </p:spPr>
        </p:sp>
        <p:sp>
          <p:nvSpPr>
            <p:cNvPr id="4" name="TextBox 4"/>
            <p:cNvSpPr txBox="1"/>
            <p:nvPr/>
          </p:nvSpPr>
          <p:spPr>
            <a:xfrm>
              <a:off x="0" y="-57150"/>
              <a:ext cx="1445948" cy="2766483"/>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rot="-5400000">
            <a:off x="-2447413" y="2424861"/>
            <a:ext cx="10287000" cy="5437278"/>
          </a:xfrm>
          <a:custGeom>
            <a:avLst/>
            <a:gdLst/>
            <a:ahLst/>
            <a:cxnLst/>
            <a:rect l="l" t="t" r="r" b="b"/>
            <a:pathLst>
              <a:path w="10287000" h="5437278">
                <a:moveTo>
                  <a:pt x="0" y="0"/>
                </a:moveTo>
                <a:lnTo>
                  <a:pt x="10287000" y="0"/>
                </a:lnTo>
                <a:lnTo>
                  <a:pt x="10287000" y="5437278"/>
                </a:lnTo>
                <a:lnTo>
                  <a:pt x="0" y="5437278"/>
                </a:lnTo>
                <a:lnTo>
                  <a:pt x="0" y="0"/>
                </a:lnTo>
                <a:close/>
              </a:path>
            </a:pathLst>
          </a:custGeom>
          <a:blipFill>
            <a:blip r:embed="rId3"/>
            <a:stretch>
              <a:fillRect l="-22072" r="-45723"/>
            </a:stretch>
          </a:blipFill>
        </p:spPr>
      </p:sp>
      <p:sp>
        <p:nvSpPr>
          <p:cNvPr id="6" name="TextBox 6"/>
          <p:cNvSpPr txBox="1"/>
          <p:nvPr/>
        </p:nvSpPr>
        <p:spPr>
          <a:xfrm>
            <a:off x="6187807" y="3075713"/>
            <a:ext cx="11071493" cy="3789826"/>
          </a:xfrm>
          <a:prstGeom prst="rect">
            <a:avLst/>
          </a:prstGeom>
        </p:spPr>
        <p:txBody>
          <a:bodyPr lIns="0" tIns="0" rIns="0" bIns="0" rtlCol="0" anchor="t">
            <a:spAutoFit/>
          </a:bodyPr>
          <a:lstStyle/>
          <a:p>
            <a:pPr algn="just">
              <a:lnSpc>
                <a:spcPts val="4286"/>
              </a:lnSpc>
            </a:pPr>
            <a:r>
              <a:rPr lang="en-US" altLang="zh-CN" sz="3061">
                <a:solidFill>
                  <a:srgbClr val="000000"/>
                </a:solidFill>
                <a:latin typeface="Raleway"/>
                <a:ea typeface="Raleway"/>
                <a:cs typeface="Raleway"/>
                <a:sym typeface="Raleway"/>
              </a:rPr>
              <a:t>•Phytoplankton are most abundant in the surface layers of the lake (to a depth of 20–30 meters), where there is sufficient sunlight for photosynthesis.</a:t>
            </a:r>
          </a:p>
          <a:p>
            <a:pPr algn="just">
              <a:lnSpc>
                <a:spcPts val="4286"/>
              </a:lnSpc>
            </a:pPr>
            <a:r>
              <a:rPr lang="en-US" altLang="zh-CN" sz="3061">
                <a:solidFill>
                  <a:srgbClr val="000000"/>
                </a:solidFill>
                <a:latin typeface="Raleway"/>
                <a:ea typeface="Raleway"/>
                <a:cs typeface="Raleway"/>
                <a:sym typeface="Raleway"/>
              </a:rPr>
              <a:t>•The highest concentration occurs in coastal zones and areas with weaker currents, as these conditions favor stable phytoplankton colonies.</a:t>
            </a:r>
          </a:p>
          <a:p>
            <a:pPr algn="just">
              <a:lnSpc>
                <a:spcPts val="4286"/>
              </a:lnSpc>
              <a:spcBef>
                <a:spcPct val="0"/>
              </a:spcBef>
            </a:pPr>
            <a:endParaRPr lang="en-US" sz="3061">
              <a:solidFill>
                <a:srgbClr val="000000"/>
              </a:solidFill>
              <a:latin typeface="Raleway"/>
              <a:ea typeface="Raleway"/>
              <a:cs typeface="Raleway"/>
              <a:sym typeface="Raleway"/>
            </a:endParaRPr>
          </a:p>
        </p:txBody>
      </p:sp>
      <p:sp>
        <p:nvSpPr>
          <p:cNvPr id="7" name="Freeform 7"/>
          <p:cNvSpPr/>
          <p:nvPr/>
        </p:nvSpPr>
        <p:spPr>
          <a:xfrm>
            <a:off x="16037632" y="112703"/>
            <a:ext cx="1922894" cy="1831994"/>
          </a:xfrm>
          <a:custGeom>
            <a:avLst/>
            <a:gdLst/>
            <a:ahLst/>
            <a:cxnLst/>
            <a:rect l="l" t="t" r="r" b="b"/>
            <a:pathLst>
              <a:path w="1922894" h="1831994">
                <a:moveTo>
                  <a:pt x="0" y="0"/>
                </a:moveTo>
                <a:lnTo>
                  <a:pt x="1922894" y="0"/>
                </a:lnTo>
                <a:lnTo>
                  <a:pt x="1922894" y="1831994"/>
                </a:lnTo>
                <a:lnTo>
                  <a:pt x="0" y="18319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6187807" y="422274"/>
            <a:ext cx="4969629" cy="606426"/>
          </a:xfrm>
          <a:prstGeom prst="rect">
            <a:avLst/>
          </a:prstGeom>
        </p:spPr>
        <p:txBody>
          <a:bodyPr lIns="0" tIns="0" rIns="0" bIns="0" rtlCol="0" anchor="t">
            <a:spAutoFit/>
          </a:bodyPr>
          <a:lstStyle/>
          <a:p>
            <a:pPr algn="ctr">
              <a:lnSpc>
                <a:spcPts val="4899"/>
              </a:lnSpc>
              <a:spcBef>
                <a:spcPct val="0"/>
              </a:spcBef>
            </a:pPr>
            <a:r>
              <a:rPr lang="en-US" altLang="zh-CN" sz="3499" b="1">
                <a:solidFill>
                  <a:srgbClr val="000000"/>
                </a:solidFill>
                <a:latin typeface="Raleway Bold"/>
                <a:ea typeface="Raleway Bold"/>
                <a:cs typeface="Raleway Bold"/>
                <a:sym typeface="Raleway Bold"/>
              </a:rPr>
              <a:t>Location in the Lake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0"/>
            <a:ext cx="5490083" cy="10287000"/>
            <a:chOff x="0" y="0"/>
            <a:chExt cx="1445948" cy="2709333"/>
          </a:xfrm>
        </p:grpSpPr>
        <p:sp>
          <p:nvSpPr>
            <p:cNvPr id="3" name="Freeform 3"/>
            <p:cNvSpPr/>
            <p:nvPr/>
          </p:nvSpPr>
          <p:spPr>
            <a:xfrm>
              <a:off x="0" y="0"/>
              <a:ext cx="1445948" cy="2709333"/>
            </a:xfrm>
            <a:custGeom>
              <a:avLst/>
              <a:gdLst/>
              <a:ahLst/>
              <a:cxnLst/>
              <a:rect l="l" t="t" r="r" b="b"/>
              <a:pathLst>
                <a:path w="1445948" h="2709333">
                  <a:moveTo>
                    <a:pt x="0" y="0"/>
                  </a:moveTo>
                  <a:lnTo>
                    <a:pt x="1445948" y="0"/>
                  </a:lnTo>
                  <a:lnTo>
                    <a:pt x="1445948" y="2709333"/>
                  </a:lnTo>
                  <a:lnTo>
                    <a:pt x="0" y="2709333"/>
                  </a:lnTo>
                  <a:close/>
                </a:path>
              </a:pathLst>
            </a:custGeom>
            <a:solidFill>
              <a:srgbClr val="BBD8D8"/>
            </a:solidFill>
          </p:spPr>
        </p:sp>
        <p:sp>
          <p:nvSpPr>
            <p:cNvPr id="4" name="TextBox 4"/>
            <p:cNvSpPr txBox="1"/>
            <p:nvPr/>
          </p:nvSpPr>
          <p:spPr>
            <a:xfrm>
              <a:off x="0" y="-57150"/>
              <a:ext cx="1445948" cy="2766483"/>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rot="-5400000">
            <a:off x="-2447413" y="2424861"/>
            <a:ext cx="10287000" cy="5437278"/>
          </a:xfrm>
          <a:custGeom>
            <a:avLst/>
            <a:gdLst/>
            <a:ahLst/>
            <a:cxnLst/>
            <a:rect l="l" t="t" r="r" b="b"/>
            <a:pathLst>
              <a:path w="10287000" h="5437278">
                <a:moveTo>
                  <a:pt x="0" y="0"/>
                </a:moveTo>
                <a:lnTo>
                  <a:pt x="10287000" y="0"/>
                </a:lnTo>
                <a:lnTo>
                  <a:pt x="10287000" y="5437278"/>
                </a:lnTo>
                <a:lnTo>
                  <a:pt x="0" y="5437278"/>
                </a:lnTo>
                <a:lnTo>
                  <a:pt x="0" y="0"/>
                </a:lnTo>
                <a:close/>
              </a:path>
            </a:pathLst>
          </a:custGeom>
          <a:blipFill>
            <a:blip r:embed="rId2"/>
            <a:stretch>
              <a:fillRect l="-22072" r="-45723"/>
            </a:stretch>
          </a:blipFill>
        </p:spPr>
      </p:sp>
      <p:sp>
        <p:nvSpPr>
          <p:cNvPr id="6" name="Freeform 6"/>
          <p:cNvSpPr/>
          <p:nvPr/>
        </p:nvSpPr>
        <p:spPr>
          <a:xfrm>
            <a:off x="6090809" y="3411289"/>
            <a:ext cx="3579815" cy="3259917"/>
          </a:xfrm>
          <a:custGeom>
            <a:avLst/>
            <a:gdLst/>
            <a:ahLst/>
            <a:cxnLst/>
            <a:rect l="l" t="t" r="r" b="b"/>
            <a:pathLst>
              <a:path w="3579815" h="3259917">
                <a:moveTo>
                  <a:pt x="0" y="0"/>
                </a:moveTo>
                <a:lnTo>
                  <a:pt x="3579815" y="0"/>
                </a:lnTo>
                <a:lnTo>
                  <a:pt x="3579815" y="3259916"/>
                </a:lnTo>
                <a:lnTo>
                  <a:pt x="0" y="3259916"/>
                </a:lnTo>
                <a:lnTo>
                  <a:pt x="0" y="0"/>
                </a:lnTo>
                <a:close/>
              </a:path>
            </a:pathLst>
          </a:custGeom>
          <a:blipFill>
            <a:blip r:embed="rId3"/>
            <a:stretch>
              <a:fillRect/>
            </a:stretch>
          </a:blipFill>
        </p:spPr>
      </p:sp>
      <p:sp>
        <p:nvSpPr>
          <p:cNvPr id="7" name="Freeform 7"/>
          <p:cNvSpPr/>
          <p:nvPr/>
        </p:nvSpPr>
        <p:spPr>
          <a:xfrm>
            <a:off x="13960364" y="3038974"/>
            <a:ext cx="2889850" cy="3406393"/>
          </a:xfrm>
          <a:custGeom>
            <a:avLst/>
            <a:gdLst/>
            <a:ahLst/>
            <a:cxnLst/>
            <a:rect l="l" t="t" r="r" b="b"/>
            <a:pathLst>
              <a:path w="2889850" h="3406393">
                <a:moveTo>
                  <a:pt x="0" y="0"/>
                </a:moveTo>
                <a:lnTo>
                  <a:pt x="2889850" y="0"/>
                </a:lnTo>
                <a:lnTo>
                  <a:pt x="2889850" y="3406393"/>
                </a:lnTo>
                <a:lnTo>
                  <a:pt x="0" y="3406393"/>
                </a:lnTo>
                <a:lnTo>
                  <a:pt x="0" y="0"/>
                </a:lnTo>
                <a:close/>
              </a:path>
            </a:pathLst>
          </a:custGeom>
          <a:blipFill>
            <a:blip r:embed="rId4"/>
            <a:stretch>
              <a:fillRect/>
            </a:stretch>
          </a:blipFill>
        </p:spPr>
      </p:sp>
      <p:sp>
        <p:nvSpPr>
          <p:cNvPr id="8" name="Freeform 8"/>
          <p:cNvSpPr/>
          <p:nvPr/>
        </p:nvSpPr>
        <p:spPr>
          <a:xfrm>
            <a:off x="12250727" y="7420514"/>
            <a:ext cx="3843515" cy="1921758"/>
          </a:xfrm>
          <a:custGeom>
            <a:avLst/>
            <a:gdLst/>
            <a:ahLst/>
            <a:cxnLst/>
            <a:rect l="l" t="t" r="r" b="b"/>
            <a:pathLst>
              <a:path w="3843515" h="1921758">
                <a:moveTo>
                  <a:pt x="0" y="0"/>
                </a:moveTo>
                <a:lnTo>
                  <a:pt x="3843515" y="0"/>
                </a:lnTo>
                <a:lnTo>
                  <a:pt x="3843515" y="1921757"/>
                </a:lnTo>
                <a:lnTo>
                  <a:pt x="0" y="1921757"/>
                </a:lnTo>
                <a:lnTo>
                  <a:pt x="0" y="0"/>
                </a:lnTo>
                <a:close/>
              </a:path>
            </a:pathLst>
          </a:custGeom>
          <a:blipFill>
            <a:blip r:embed="rId5"/>
            <a:stretch>
              <a:fillRect/>
            </a:stretch>
          </a:blipFill>
        </p:spPr>
      </p:sp>
      <p:sp>
        <p:nvSpPr>
          <p:cNvPr id="9" name="TextBox 9"/>
          <p:cNvSpPr txBox="1"/>
          <p:nvPr/>
        </p:nvSpPr>
        <p:spPr>
          <a:xfrm>
            <a:off x="5834274" y="92310"/>
            <a:ext cx="8655516" cy="590675"/>
          </a:xfrm>
          <a:prstGeom prst="rect">
            <a:avLst/>
          </a:prstGeom>
        </p:spPr>
        <p:txBody>
          <a:bodyPr lIns="0" tIns="0" rIns="0" bIns="0" rtlCol="0" anchor="t">
            <a:spAutoFit/>
          </a:bodyPr>
          <a:lstStyle/>
          <a:p>
            <a:pPr algn="ctr">
              <a:lnSpc>
                <a:spcPts val="4899"/>
              </a:lnSpc>
              <a:spcBef>
                <a:spcPct val="0"/>
              </a:spcBef>
            </a:pPr>
            <a:r>
              <a:rPr lang="en-US" sz="3600" b="0" i="0" dirty="0">
                <a:solidFill>
                  <a:srgbClr val="3C4043"/>
                </a:solidFill>
                <a:effectLst/>
                <a:latin typeface="Roboto" panose="020F0502020204030204" pitchFamily="2" charset="0"/>
              </a:rPr>
              <a:t>Important species in Lake </a:t>
            </a:r>
            <a:r>
              <a:rPr lang="en-US" sz="3600" b="0" i="0" dirty="0" err="1">
                <a:solidFill>
                  <a:srgbClr val="3C4043"/>
                </a:solidFill>
                <a:effectLst/>
                <a:latin typeface="Roboto" panose="020F0502020204030204" pitchFamily="2" charset="0"/>
              </a:rPr>
              <a:t>Ohrid</a:t>
            </a:r>
            <a:endParaRPr lang="en-US" sz="3499" b="1" dirty="0">
              <a:solidFill>
                <a:srgbClr val="000000"/>
              </a:solidFill>
              <a:latin typeface="Raleway Bold"/>
              <a:ea typeface="Raleway Bold"/>
              <a:cs typeface="Raleway Bold"/>
              <a:sym typeface="Raleway Bold"/>
            </a:endParaRPr>
          </a:p>
        </p:txBody>
      </p:sp>
      <p:sp>
        <p:nvSpPr>
          <p:cNvPr id="10" name="TextBox 10"/>
          <p:cNvSpPr txBox="1"/>
          <p:nvPr/>
        </p:nvSpPr>
        <p:spPr>
          <a:xfrm>
            <a:off x="5834274" y="1909795"/>
            <a:ext cx="4092886" cy="1323247"/>
          </a:xfrm>
          <a:prstGeom prst="rect">
            <a:avLst/>
          </a:prstGeom>
        </p:spPr>
        <p:txBody>
          <a:bodyPr lIns="0" tIns="0" rIns="0" bIns="0" rtlCol="0" anchor="t">
            <a:spAutoFit/>
          </a:bodyPr>
          <a:lstStyle/>
          <a:p>
            <a:pPr algn="ctr">
              <a:lnSpc>
                <a:spcPts val="3499"/>
              </a:lnSpc>
              <a:spcBef>
                <a:spcPct val="0"/>
              </a:spcBef>
            </a:pPr>
            <a:r>
              <a:rPr lang="en-US" sz="2800" b="0" i="0" dirty="0">
                <a:solidFill>
                  <a:srgbClr val="3C4043"/>
                </a:solidFill>
                <a:effectLst/>
                <a:latin typeface="Roboto" panose="02000000000000000000" pitchFamily="2" charset="0"/>
              </a:rPr>
              <a:t>Cyclotella: Diatom algae that are important for oxygen production</a:t>
            </a:r>
            <a:endParaRPr lang="en-US" sz="2499" dirty="0">
              <a:solidFill>
                <a:srgbClr val="000000"/>
              </a:solidFill>
              <a:latin typeface="Raleway"/>
              <a:ea typeface="Raleway"/>
              <a:cs typeface="Raleway"/>
              <a:sym typeface="Raleway"/>
            </a:endParaRPr>
          </a:p>
        </p:txBody>
      </p:sp>
      <p:sp>
        <p:nvSpPr>
          <p:cNvPr id="11" name="TextBox 11"/>
          <p:cNvSpPr txBox="1"/>
          <p:nvPr/>
        </p:nvSpPr>
        <p:spPr>
          <a:xfrm>
            <a:off x="12526957" y="2356285"/>
            <a:ext cx="5902456" cy="415247"/>
          </a:xfrm>
          <a:prstGeom prst="rect">
            <a:avLst/>
          </a:prstGeom>
        </p:spPr>
        <p:txBody>
          <a:bodyPr lIns="0" tIns="0" rIns="0" bIns="0" rtlCol="0" anchor="t">
            <a:spAutoFit/>
          </a:bodyPr>
          <a:lstStyle/>
          <a:p>
            <a:pPr algn="ctr">
              <a:lnSpc>
                <a:spcPts val="3359"/>
              </a:lnSpc>
              <a:spcBef>
                <a:spcPct val="0"/>
              </a:spcBef>
            </a:pPr>
            <a:r>
              <a:rPr lang="en-US" sz="2400" dirty="0" err="1">
                <a:solidFill>
                  <a:srgbClr val="000000"/>
                </a:solidFill>
                <a:latin typeface="Raleway"/>
                <a:ea typeface="Raleway"/>
                <a:cs typeface="Raleway"/>
                <a:sym typeface="Raleway"/>
              </a:rPr>
              <a:t>Peridinium</a:t>
            </a:r>
            <a:r>
              <a:rPr lang="en-US" sz="2400" dirty="0">
                <a:solidFill>
                  <a:srgbClr val="000000"/>
                </a:solidFill>
                <a:latin typeface="Raleway"/>
                <a:ea typeface="Raleway"/>
                <a:cs typeface="Raleway"/>
                <a:sym typeface="Raleway"/>
              </a:rPr>
              <a:t>: Species of dinoflagellates</a:t>
            </a:r>
          </a:p>
        </p:txBody>
      </p:sp>
      <p:sp>
        <p:nvSpPr>
          <p:cNvPr id="12" name="TextBox 12"/>
          <p:cNvSpPr txBox="1"/>
          <p:nvPr/>
        </p:nvSpPr>
        <p:spPr>
          <a:xfrm>
            <a:off x="6939066" y="7743426"/>
            <a:ext cx="4959700" cy="788677"/>
          </a:xfrm>
          <a:prstGeom prst="rect">
            <a:avLst/>
          </a:prstGeom>
        </p:spPr>
        <p:txBody>
          <a:bodyPr lIns="0" tIns="0" rIns="0" bIns="0" rtlCol="0" anchor="t">
            <a:spAutoFit/>
          </a:bodyPr>
          <a:lstStyle/>
          <a:p>
            <a:pPr algn="ctr">
              <a:lnSpc>
                <a:spcPts val="3220"/>
              </a:lnSpc>
              <a:spcBef>
                <a:spcPct val="0"/>
              </a:spcBef>
            </a:pPr>
            <a:r>
              <a:rPr lang="en-US" sz="2300" dirty="0">
                <a:solidFill>
                  <a:srgbClr val="000000"/>
                </a:solidFill>
                <a:latin typeface="Raleway"/>
                <a:ea typeface="Raleway"/>
                <a:cs typeface="Raleway"/>
                <a:sym typeface="Raleway"/>
              </a:rPr>
              <a:t>Chlorella: Green phytoplankton that contributes to water purity.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0"/>
            <a:ext cx="5490083" cy="10287000"/>
            <a:chOff x="0" y="0"/>
            <a:chExt cx="1445948" cy="2709333"/>
          </a:xfrm>
        </p:grpSpPr>
        <p:sp>
          <p:nvSpPr>
            <p:cNvPr id="3" name="Freeform 3"/>
            <p:cNvSpPr/>
            <p:nvPr/>
          </p:nvSpPr>
          <p:spPr>
            <a:xfrm>
              <a:off x="0" y="0"/>
              <a:ext cx="1445948" cy="2709333"/>
            </a:xfrm>
            <a:custGeom>
              <a:avLst/>
              <a:gdLst/>
              <a:ahLst/>
              <a:cxnLst/>
              <a:rect l="l" t="t" r="r" b="b"/>
              <a:pathLst>
                <a:path w="1445948" h="2709333">
                  <a:moveTo>
                    <a:pt x="0" y="0"/>
                  </a:moveTo>
                  <a:lnTo>
                    <a:pt x="1445948" y="0"/>
                  </a:lnTo>
                  <a:lnTo>
                    <a:pt x="1445948" y="2709333"/>
                  </a:lnTo>
                  <a:lnTo>
                    <a:pt x="0" y="2709333"/>
                  </a:lnTo>
                  <a:close/>
                </a:path>
              </a:pathLst>
            </a:custGeom>
            <a:solidFill>
              <a:srgbClr val="BBD8D8"/>
            </a:solidFill>
          </p:spPr>
        </p:sp>
        <p:sp>
          <p:nvSpPr>
            <p:cNvPr id="4" name="TextBox 4"/>
            <p:cNvSpPr txBox="1"/>
            <p:nvPr/>
          </p:nvSpPr>
          <p:spPr>
            <a:xfrm>
              <a:off x="0" y="-57150"/>
              <a:ext cx="1445948" cy="2766483"/>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a:off x="16329091" y="248263"/>
            <a:ext cx="1771173" cy="1574130"/>
          </a:xfrm>
          <a:custGeom>
            <a:avLst/>
            <a:gdLst/>
            <a:ahLst/>
            <a:cxnLst/>
            <a:rect l="l" t="t" r="r" b="b"/>
            <a:pathLst>
              <a:path w="1771173" h="1574130">
                <a:moveTo>
                  <a:pt x="0" y="0"/>
                </a:moveTo>
                <a:lnTo>
                  <a:pt x="1771173" y="0"/>
                </a:lnTo>
                <a:lnTo>
                  <a:pt x="1771173" y="1574129"/>
                </a:lnTo>
                <a:lnTo>
                  <a:pt x="0" y="15741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0" y="0"/>
            <a:ext cx="5441129" cy="10287000"/>
          </a:xfrm>
          <a:custGeom>
            <a:avLst/>
            <a:gdLst/>
            <a:ahLst/>
            <a:cxnLst/>
            <a:rect l="l" t="t" r="r" b="b"/>
            <a:pathLst>
              <a:path w="5441129" h="10287000">
                <a:moveTo>
                  <a:pt x="0" y="0"/>
                </a:moveTo>
                <a:lnTo>
                  <a:pt x="5441129" y="0"/>
                </a:lnTo>
                <a:lnTo>
                  <a:pt x="5441129" y="10287000"/>
                </a:lnTo>
                <a:lnTo>
                  <a:pt x="0" y="10287000"/>
                </a:lnTo>
                <a:lnTo>
                  <a:pt x="0" y="0"/>
                </a:lnTo>
                <a:close/>
              </a:path>
            </a:pathLst>
          </a:custGeom>
          <a:blipFill>
            <a:blip r:embed="rId4"/>
            <a:stretch>
              <a:fillRect l="-32341" r="-103002"/>
            </a:stretch>
          </a:blipFill>
        </p:spPr>
      </p:sp>
      <p:sp>
        <p:nvSpPr>
          <p:cNvPr id="7" name="TextBox 7"/>
          <p:cNvSpPr txBox="1"/>
          <p:nvPr/>
        </p:nvSpPr>
        <p:spPr>
          <a:xfrm>
            <a:off x="5915857" y="2838645"/>
            <a:ext cx="11098132" cy="3092065"/>
          </a:xfrm>
          <a:prstGeom prst="rect">
            <a:avLst/>
          </a:prstGeom>
        </p:spPr>
        <p:txBody>
          <a:bodyPr lIns="0" tIns="0" rIns="0" bIns="0" rtlCol="0" anchor="t">
            <a:spAutoFit/>
          </a:bodyPr>
          <a:lstStyle/>
          <a:p>
            <a:pPr algn="l">
              <a:lnSpc>
                <a:spcPts val="4895"/>
              </a:lnSpc>
            </a:pPr>
            <a:r>
              <a:rPr lang="en-US" sz="3497" dirty="0">
                <a:solidFill>
                  <a:srgbClr val="000000"/>
                </a:solidFill>
                <a:latin typeface="Raleway"/>
                <a:ea typeface="Raleway"/>
                <a:cs typeface="Raleway"/>
                <a:sym typeface="Raleway"/>
              </a:rPr>
              <a:t>Zooplankton are a group of microscopic animals that feed on phytoplankton and other organic particles.</a:t>
            </a:r>
          </a:p>
          <a:p>
            <a:pPr algn="l">
              <a:lnSpc>
                <a:spcPts val="4895"/>
              </a:lnSpc>
            </a:pPr>
            <a:r>
              <a:rPr lang="en-US" sz="3497" dirty="0">
                <a:solidFill>
                  <a:srgbClr val="000000"/>
                </a:solidFill>
                <a:latin typeface="Raleway"/>
                <a:ea typeface="Raleway"/>
                <a:cs typeface="Raleway"/>
                <a:sym typeface="Raleway"/>
              </a:rPr>
              <a:t>They are an important link between primary producers (phytoplankton) and larger animals, such as fish.</a:t>
            </a:r>
          </a:p>
        </p:txBody>
      </p:sp>
      <p:sp>
        <p:nvSpPr>
          <p:cNvPr id="8" name="TextBox 8"/>
          <p:cNvSpPr txBox="1"/>
          <p:nvPr/>
        </p:nvSpPr>
        <p:spPr>
          <a:xfrm>
            <a:off x="6198683" y="429238"/>
            <a:ext cx="8082542" cy="599462"/>
          </a:xfrm>
          <a:prstGeom prst="rect">
            <a:avLst/>
          </a:prstGeom>
        </p:spPr>
        <p:txBody>
          <a:bodyPr lIns="0" tIns="0" rIns="0" bIns="0" rtlCol="0" anchor="t">
            <a:spAutoFit/>
          </a:bodyPr>
          <a:lstStyle/>
          <a:p>
            <a:pPr algn="ctr">
              <a:lnSpc>
                <a:spcPts val="4759"/>
              </a:lnSpc>
              <a:spcBef>
                <a:spcPct val="0"/>
              </a:spcBef>
            </a:pPr>
            <a:endParaRPr/>
          </a:p>
        </p:txBody>
      </p:sp>
      <p:sp>
        <p:nvSpPr>
          <p:cNvPr id="9" name="TextBox 9"/>
          <p:cNvSpPr txBox="1"/>
          <p:nvPr/>
        </p:nvSpPr>
        <p:spPr>
          <a:xfrm>
            <a:off x="5915857" y="959128"/>
            <a:ext cx="8082542" cy="578620"/>
          </a:xfrm>
          <a:prstGeom prst="rect">
            <a:avLst/>
          </a:prstGeom>
        </p:spPr>
        <p:txBody>
          <a:bodyPr lIns="0" tIns="0" rIns="0" bIns="0" rtlCol="0" anchor="t">
            <a:spAutoFit/>
          </a:bodyPr>
          <a:lstStyle/>
          <a:p>
            <a:pPr algn="ctr">
              <a:lnSpc>
                <a:spcPts val="4899"/>
              </a:lnSpc>
              <a:spcBef>
                <a:spcPct val="0"/>
              </a:spcBef>
            </a:pPr>
            <a:r>
              <a:rPr lang="en-US" sz="3499" b="1" dirty="0">
                <a:solidFill>
                  <a:srgbClr val="000000"/>
                </a:solidFill>
                <a:latin typeface="Raleway Bold"/>
                <a:ea typeface="Raleway Bold"/>
                <a:cs typeface="Raleway Bold"/>
                <a:sym typeface="Raleway Bold"/>
              </a:rPr>
              <a:t>Zooplankton in Lake </a:t>
            </a:r>
            <a:r>
              <a:rPr lang="en-US" sz="3499" b="1" dirty="0" err="1">
                <a:solidFill>
                  <a:srgbClr val="000000"/>
                </a:solidFill>
                <a:latin typeface="Raleway Bold"/>
                <a:ea typeface="Raleway Bold"/>
                <a:cs typeface="Raleway Bold"/>
                <a:sym typeface="Raleway Bold"/>
              </a:rPr>
              <a:t>Ohrid</a:t>
            </a:r>
            <a:endParaRPr lang="en-US" sz="3499" b="1" dirty="0">
              <a:solidFill>
                <a:srgbClr val="000000"/>
              </a:solidFill>
              <a:latin typeface="Raleway Bold"/>
              <a:ea typeface="Raleway Bold"/>
              <a:cs typeface="Raleway Bold"/>
              <a:sym typeface="Raleway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0"/>
            <a:ext cx="5490083" cy="10287000"/>
            <a:chOff x="0" y="0"/>
            <a:chExt cx="1445948" cy="2709333"/>
          </a:xfrm>
        </p:grpSpPr>
        <p:sp>
          <p:nvSpPr>
            <p:cNvPr id="3" name="Freeform 3"/>
            <p:cNvSpPr/>
            <p:nvPr/>
          </p:nvSpPr>
          <p:spPr>
            <a:xfrm>
              <a:off x="0" y="0"/>
              <a:ext cx="1445948" cy="2709333"/>
            </a:xfrm>
            <a:custGeom>
              <a:avLst/>
              <a:gdLst/>
              <a:ahLst/>
              <a:cxnLst/>
              <a:rect l="l" t="t" r="r" b="b"/>
              <a:pathLst>
                <a:path w="1445948" h="2709333">
                  <a:moveTo>
                    <a:pt x="0" y="0"/>
                  </a:moveTo>
                  <a:lnTo>
                    <a:pt x="1445948" y="0"/>
                  </a:lnTo>
                  <a:lnTo>
                    <a:pt x="1445948" y="2709333"/>
                  </a:lnTo>
                  <a:lnTo>
                    <a:pt x="0" y="2709333"/>
                  </a:lnTo>
                  <a:close/>
                </a:path>
              </a:pathLst>
            </a:custGeom>
            <a:solidFill>
              <a:srgbClr val="BBD8D8"/>
            </a:solidFill>
          </p:spPr>
        </p:sp>
        <p:sp>
          <p:nvSpPr>
            <p:cNvPr id="4" name="TextBox 4"/>
            <p:cNvSpPr txBox="1"/>
            <p:nvPr/>
          </p:nvSpPr>
          <p:spPr>
            <a:xfrm>
              <a:off x="0" y="-57150"/>
              <a:ext cx="1445948" cy="2766483"/>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a:off x="16329091" y="248263"/>
            <a:ext cx="1771173" cy="1574130"/>
          </a:xfrm>
          <a:custGeom>
            <a:avLst/>
            <a:gdLst/>
            <a:ahLst/>
            <a:cxnLst/>
            <a:rect l="l" t="t" r="r" b="b"/>
            <a:pathLst>
              <a:path w="1771173" h="1574130">
                <a:moveTo>
                  <a:pt x="0" y="0"/>
                </a:moveTo>
                <a:lnTo>
                  <a:pt x="1771173" y="0"/>
                </a:lnTo>
                <a:lnTo>
                  <a:pt x="1771173" y="1574129"/>
                </a:lnTo>
                <a:lnTo>
                  <a:pt x="0" y="15741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0" y="0"/>
            <a:ext cx="5441129" cy="10287000"/>
          </a:xfrm>
          <a:custGeom>
            <a:avLst/>
            <a:gdLst/>
            <a:ahLst/>
            <a:cxnLst/>
            <a:rect l="l" t="t" r="r" b="b"/>
            <a:pathLst>
              <a:path w="5441129" h="10287000">
                <a:moveTo>
                  <a:pt x="0" y="0"/>
                </a:moveTo>
                <a:lnTo>
                  <a:pt x="5441129" y="0"/>
                </a:lnTo>
                <a:lnTo>
                  <a:pt x="5441129" y="10287000"/>
                </a:lnTo>
                <a:lnTo>
                  <a:pt x="0" y="10287000"/>
                </a:lnTo>
                <a:lnTo>
                  <a:pt x="0" y="0"/>
                </a:lnTo>
                <a:close/>
              </a:path>
            </a:pathLst>
          </a:custGeom>
          <a:blipFill>
            <a:blip r:embed="rId4"/>
            <a:stretch>
              <a:fillRect l="-32341" r="-103002"/>
            </a:stretch>
          </a:blipFill>
        </p:spPr>
      </p:sp>
      <p:sp>
        <p:nvSpPr>
          <p:cNvPr id="7" name="TextBox 7"/>
          <p:cNvSpPr txBox="1"/>
          <p:nvPr/>
        </p:nvSpPr>
        <p:spPr>
          <a:xfrm>
            <a:off x="6116546" y="3251101"/>
            <a:ext cx="11098132" cy="607578"/>
          </a:xfrm>
          <a:prstGeom prst="rect">
            <a:avLst/>
          </a:prstGeom>
        </p:spPr>
        <p:txBody>
          <a:bodyPr lIns="0" tIns="0" rIns="0" bIns="0" rtlCol="0" anchor="t">
            <a:spAutoFit/>
          </a:bodyPr>
          <a:lstStyle/>
          <a:p>
            <a:pPr algn="just">
              <a:lnSpc>
                <a:spcPts val="4895"/>
              </a:lnSpc>
              <a:spcBef>
                <a:spcPct val="0"/>
              </a:spcBef>
            </a:pPr>
            <a:endParaRPr/>
          </a:p>
        </p:txBody>
      </p:sp>
      <p:sp>
        <p:nvSpPr>
          <p:cNvPr id="8" name="TextBox 8"/>
          <p:cNvSpPr txBox="1"/>
          <p:nvPr/>
        </p:nvSpPr>
        <p:spPr>
          <a:xfrm>
            <a:off x="6198683" y="429238"/>
            <a:ext cx="8082542" cy="599462"/>
          </a:xfrm>
          <a:prstGeom prst="rect">
            <a:avLst/>
          </a:prstGeom>
        </p:spPr>
        <p:txBody>
          <a:bodyPr lIns="0" tIns="0" rIns="0" bIns="0" rtlCol="0" anchor="t">
            <a:spAutoFit/>
          </a:bodyPr>
          <a:lstStyle/>
          <a:p>
            <a:pPr algn="ctr">
              <a:lnSpc>
                <a:spcPts val="4759"/>
              </a:lnSpc>
              <a:spcBef>
                <a:spcPct val="0"/>
              </a:spcBef>
            </a:pPr>
            <a:endParaRPr/>
          </a:p>
        </p:txBody>
      </p:sp>
      <p:sp>
        <p:nvSpPr>
          <p:cNvPr id="9" name="TextBox 9"/>
          <p:cNvSpPr txBox="1"/>
          <p:nvPr/>
        </p:nvSpPr>
        <p:spPr>
          <a:xfrm>
            <a:off x="5915857" y="959128"/>
            <a:ext cx="8082542" cy="578620"/>
          </a:xfrm>
          <a:prstGeom prst="rect">
            <a:avLst/>
          </a:prstGeom>
        </p:spPr>
        <p:txBody>
          <a:bodyPr lIns="0" tIns="0" rIns="0" bIns="0" rtlCol="0" anchor="t">
            <a:spAutoFit/>
          </a:bodyPr>
          <a:lstStyle/>
          <a:p>
            <a:pPr algn="ctr">
              <a:lnSpc>
                <a:spcPts val="4899"/>
              </a:lnSpc>
              <a:spcBef>
                <a:spcPct val="0"/>
              </a:spcBef>
            </a:pPr>
            <a:r>
              <a:rPr lang="en-US" sz="3499" b="1" dirty="0">
                <a:solidFill>
                  <a:srgbClr val="000000"/>
                </a:solidFill>
                <a:latin typeface="Raleway Bold"/>
                <a:ea typeface="Raleway Bold"/>
                <a:cs typeface="Raleway Bold"/>
                <a:sym typeface="Raleway Bold"/>
              </a:rPr>
              <a:t>Location in the lake</a:t>
            </a:r>
          </a:p>
        </p:txBody>
      </p:sp>
      <p:sp>
        <p:nvSpPr>
          <p:cNvPr id="10" name="TextBox 10"/>
          <p:cNvSpPr txBox="1"/>
          <p:nvPr/>
        </p:nvSpPr>
        <p:spPr>
          <a:xfrm>
            <a:off x="6116546" y="3782479"/>
            <a:ext cx="11613573" cy="2587311"/>
          </a:xfrm>
          <a:prstGeom prst="rect">
            <a:avLst/>
          </a:prstGeom>
        </p:spPr>
        <p:txBody>
          <a:bodyPr lIns="0" tIns="0" rIns="0" bIns="0" rtlCol="0" anchor="t">
            <a:spAutoFit/>
          </a:bodyPr>
          <a:lstStyle/>
          <a:p>
            <a:pPr algn="l">
              <a:lnSpc>
                <a:spcPts val="4102"/>
              </a:lnSpc>
              <a:spcBef>
                <a:spcPct val="0"/>
              </a:spcBef>
            </a:pPr>
            <a:r>
              <a:rPr lang="en-US" sz="2930" dirty="0">
                <a:solidFill>
                  <a:srgbClr val="000000"/>
                </a:solidFill>
                <a:latin typeface="Raleway"/>
                <a:ea typeface="Raleway"/>
                <a:cs typeface="Raleway"/>
                <a:sym typeface="Raleway"/>
              </a:rPr>
              <a:t>Zooplankton are found throughout the water column, but are most concentrated at depths of 5 to 50 meters, where there is an abundance of phytoplankton as a food source. During the night, zooplankton may rise closer to the surface, while during the day they retreat deeper to avoid predators.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0"/>
            <a:ext cx="5490083" cy="10287000"/>
            <a:chOff x="0" y="0"/>
            <a:chExt cx="1445948" cy="2709333"/>
          </a:xfrm>
        </p:grpSpPr>
        <p:sp>
          <p:nvSpPr>
            <p:cNvPr id="3" name="Freeform 3"/>
            <p:cNvSpPr/>
            <p:nvPr/>
          </p:nvSpPr>
          <p:spPr>
            <a:xfrm>
              <a:off x="0" y="0"/>
              <a:ext cx="1445948" cy="2709333"/>
            </a:xfrm>
            <a:custGeom>
              <a:avLst/>
              <a:gdLst/>
              <a:ahLst/>
              <a:cxnLst/>
              <a:rect l="l" t="t" r="r" b="b"/>
              <a:pathLst>
                <a:path w="1445948" h="2709333">
                  <a:moveTo>
                    <a:pt x="0" y="0"/>
                  </a:moveTo>
                  <a:lnTo>
                    <a:pt x="1445948" y="0"/>
                  </a:lnTo>
                  <a:lnTo>
                    <a:pt x="1445948" y="2709333"/>
                  </a:lnTo>
                  <a:lnTo>
                    <a:pt x="0" y="2709333"/>
                  </a:lnTo>
                  <a:close/>
                </a:path>
              </a:pathLst>
            </a:custGeom>
            <a:solidFill>
              <a:srgbClr val="BBD8D8"/>
            </a:solidFill>
          </p:spPr>
        </p:sp>
        <p:sp>
          <p:nvSpPr>
            <p:cNvPr id="4" name="TextBox 4"/>
            <p:cNvSpPr txBox="1"/>
            <p:nvPr/>
          </p:nvSpPr>
          <p:spPr>
            <a:xfrm>
              <a:off x="0" y="-57150"/>
              <a:ext cx="1445948" cy="2766483"/>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a:off x="16329091" y="248263"/>
            <a:ext cx="1771173" cy="1574130"/>
          </a:xfrm>
          <a:custGeom>
            <a:avLst/>
            <a:gdLst/>
            <a:ahLst/>
            <a:cxnLst/>
            <a:rect l="l" t="t" r="r" b="b"/>
            <a:pathLst>
              <a:path w="1771173" h="1574130">
                <a:moveTo>
                  <a:pt x="0" y="0"/>
                </a:moveTo>
                <a:lnTo>
                  <a:pt x="1771173" y="0"/>
                </a:lnTo>
                <a:lnTo>
                  <a:pt x="1771173" y="1574129"/>
                </a:lnTo>
                <a:lnTo>
                  <a:pt x="0" y="15741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0" y="0"/>
            <a:ext cx="5441129" cy="10287000"/>
          </a:xfrm>
          <a:custGeom>
            <a:avLst/>
            <a:gdLst/>
            <a:ahLst/>
            <a:cxnLst/>
            <a:rect l="l" t="t" r="r" b="b"/>
            <a:pathLst>
              <a:path w="5441129" h="10287000">
                <a:moveTo>
                  <a:pt x="0" y="0"/>
                </a:moveTo>
                <a:lnTo>
                  <a:pt x="5441129" y="0"/>
                </a:lnTo>
                <a:lnTo>
                  <a:pt x="5441129" y="10287000"/>
                </a:lnTo>
                <a:lnTo>
                  <a:pt x="0" y="10287000"/>
                </a:lnTo>
                <a:lnTo>
                  <a:pt x="0" y="0"/>
                </a:lnTo>
                <a:close/>
              </a:path>
            </a:pathLst>
          </a:custGeom>
          <a:blipFill>
            <a:blip r:embed="rId4"/>
            <a:stretch>
              <a:fillRect l="-32341" r="-103002"/>
            </a:stretch>
          </a:blipFill>
        </p:spPr>
      </p:sp>
      <p:sp>
        <p:nvSpPr>
          <p:cNvPr id="7" name="Freeform 7"/>
          <p:cNvSpPr/>
          <p:nvPr/>
        </p:nvSpPr>
        <p:spPr>
          <a:xfrm>
            <a:off x="6116546" y="3139789"/>
            <a:ext cx="3541893" cy="3094234"/>
          </a:xfrm>
          <a:custGeom>
            <a:avLst/>
            <a:gdLst/>
            <a:ahLst/>
            <a:cxnLst/>
            <a:rect l="l" t="t" r="r" b="b"/>
            <a:pathLst>
              <a:path w="3541893" h="3094234">
                <a:moveTo>
                  <a:pt x="0" y="0"/>
                </a:moveTo>
                <a:lnTo>
                  <a:pt x="3541892" y="0"/>
                </a:lnTo>
                <a:lnTo>
                  <a:pt x="3541892" y="3094234"/>
                </a:lnTo>
                <a:lnTo>
                  <a:pt x="0" y="3094234"/>
                </a:lnTo>
                <a:lnTo>
                  <a:pt x="0" y="0"/>
                </a:lnTo>
                <a:close/>
              </a:path>
            </a:pathLst>
          </a:custGeom>
          <a:blipFill>
            <a:blip r:embed="rId5"/>
            <a:stretch>
              <a:fillRect l="-12069"/>
            </a:stretch>
          </a:blipFill>
        </p:spPr>
      </p:sp>
      <p:sp>
        <p:nvSpPr>
          <p:cNvPr id="8" name="Freeform 8"/>
          <p:cNvSpPr/>
          <p:nvPr/>
        </p:nvSpPr>
        <p:spPr>
          <a:xfrm>
            <a:off x="13528812" y="3327343"/>
            <a:ext cx="3449261" cy="2583616"/>
          </a:xfrm>
          <a:custGeom>
            <a:avLst/>
            <a:gdLst/>
            <a:ahLst/>
            <a:cxnLst/>
            <a:rect l="l" t="t" r="r" b="b"/>
            <a:pathLst>
              <a:path w="3449261" h="2583616">
                <a:moveTo>
                  <a:pt x="0" y="0"/>
                </a:moveTo>
                <a:lnTo>
                  <a:pt x="3449261" y="0"/>
                </a:lnTo>
                <a:lnTo>
                  <a:pt x="3449261" y="2583617"/>
                </a:lnTo>
                <a:lnTo>
                  <a:pt x="0" y="2583617"/>
                </a:lnTo>
                <a:lnTo>
                  <a:pt x="0" y="0"/>
                </a:lnTo>
                <a:close/>
              </a:path>
            </a:pathLst>
          </a:custGeom>
          <a:blipFill>
            <a:blip r:embed="rId6"/>
            <a:stretch>
              <a:fillRect/>
            </a:stretch>
          </a:blipFill>
        </p:spPr>
      </p:sp>
      <p:sp>
        <p:nvSpPr>
          <p:cNvPr id="9" name="Freeform 9"/>
          <p:cNvSpPr/>
          <p:nvPr/>
        </p:nvSpPr>
        <p:spPr>
          <a:xfrm>
            <a:off x="9957127" y="6930092"/>
            <a:ext cx="4436480" cy="2952276"/>
          </a:xfrm>
          <a:custGeom>
            <a:avLst/>
            <a:gdLst/>
            <a:ahLst/>
            <a:cxnLst/>
            <a:rect l="l" t="t" r="r" b="b"/>
            <a:pathLst>
              <a:path w="4436480" h="2952276">
                <a:moveTo>
                  <a:pt x="0" y="0"/>
                </a:moveTo>
                <a:lnTo>
                  <a:pt x="4436481" y="0"/>
                </a:lnTo>
                <a:lnTo>
                  <a:pt x="4436481" y="2952276"/>
                </a:lnTo>
                <a:lnTo>
                  <a:pt x="0" y="2952276"/>
                </a:lnTo>
                <a:lnTo>
                  <a:pt x="0" y="0"/>
                </a:lnTo>
                <a:close/>
              </a:path>
            </a:pathLst>
          </a:custGeom>
          <a:blipFill>
            <a:blip r:embed="rId7"/>
            <a:stretch>
              <a:fillRect/>
            </a:stretch>
          </a:blipFill>
        </p:spPr>
      </p:sp>
      <p:sp>
        <p:nvSpPr>
          <p:cNvPr id="10" name="TextBox 10"/>
          <p:cNvSpPr txBox="1"/>
          <p:nvPr/>
        </p:nvSpPr>
        <p:spPr>
          <a:xfrm>
            <a:off x="6116546" y="3251101"/>
            <a:ext cx="11098132" cy="607578"/>
          </a:xfrm>
          <a:prstGeom prst="rect">
            <a:avLst/>
          </a:prstGeom>
        </p:spPr>
        <p:txBody>
          <a:bodyPr lIns="0" tIns="0" rIns="0" bIns="0" rtlCol="0" anchor="t">
            <a:spAutoFit/>
          </a:bodyPr>
          <a:lstStyle/>
          <a:p>
            <a:pPr algn="just">
              <a:lnSpc>
                <a:spcPts val="4895"/>
              </a:lnSpc>
              <a:spcBef>
                <a:spcPct val="0"/>
              </a:spcBef>
            </a:pPr>
            <a:endParaRPr/>
          </a:p>
        </p:txBody>
      </p:sp>
      <p:sp>
        <p:nvSpPr>
          <p:cNvPr id="11" name="TextBox 11"/>
          <p:cNvSpPr txBox="1"/>
          <p:nvPr/>
        </p:nvSpPr>
        <p:spPr>
          <a:xfrm>
            <a:off x="6198683" y="429238"/>
            <a:ext cx="8082542" cy="599462"/>
          </a:xfrm>
          <a:prstGeom prst="rect">
            <a:avLst/>
          </a:prstGeom>
        </p:spPr>
        <p:txBody>
          <a:bodyPr lIns="0" tIns="0" rIns="0" bIns="0" rtlCol="0" anchor="t">
            <a:spAutoFit/>
          </a:bodyPr>
          <a:lstStyle/>
          <a:p>
            <a:pPr algn="ctr">
              <a:lnSpc>
                <a:spcPts val="4759"/>
              </a:lnSpc>
              <a:spcBef>
                <a:spcPct val="0"/>
              </a:spcBef>
            </a:pPr>
            <a:endParaRPr/>
          </a:p>
        </p:txBody>
      </p:sp>
      <p:sp>
        <p:nvSpPr>
          <p:cNvPr id="12" name="TextBox 12"/>
          <p:cNvSpPr txBox="1"/>
          <p:nvPr/>
        </p:nvSpPr>
        <p:spPr>
          <a:xfrm>
            <a:off x="5915857" y="959128"/>
            <a:ext cx="8082542" cy="578620"/>
          </a:xfrm>
          <a:prstGeom prst="rect">
            <a:avLst/>
          </a:prstGeom>
        </p:spPr>
        <p:txBody>
          <a:bodyPr lIns="0" tIns="0" rIns="0" bIns="0" rtlCol="0" anchor="t">
            <a:spAutoFit/>
          </a:bodyPr>
          <a:lstStyle/>
          <a:p>
            <a:pPr algn="ctr">
              <a:lnSpc>
                <a:spcPts val="4899"/>
              </a:lnSpc>
              <a:spcBef>
                <a:spcPct val="0"/>
              </a:spcBef>
            </a:pPr>
            <a:r>
              <a:rPr lang="en-US" sz="3499" b="1" dirty="0">
                <a:solidFill>
                  <a:srgbClr val="000000"/>
                </a:solidFill>
                <a:latin typeface="Raleway Bold"/>
                <a:ea typeface="Raleway Bold"/>
                <a:cs typeface="Raleway Bold"/>
                <a:sym typeface="Raleway Bold"/>
              </a:rPr>
              <a:t>Key species in Lake </a:t>
            </a:r>
            <a:r>
              <a:rPr lang="en-US" sz="3499" b="1" dirty="0" err="1">
                <a:solidFill>
                  <a:srgbClr val="000000"/>
                </a:solidFill>
                <a:latin typeface="Raleway Bold"/>
                <a:ea typeface="Raleway Bold"/>
                <a:cs typeface="Raleway Bold"/>
                <a:sym typeface="Raleway Bold"/>
              </a:rPr>
              <a:t>Ohrid</a:t>
            </a:r>
            <a:endParaRPr lang="en-US" sz="3499" b="1" dirty="0">
              <a:solidFill>
                <a:srgbClr val="000000"/>
              </a:solidFill>
              <a:latin typeface="Raleway Bold"/>
              <a:ea typeface="Raleway Bold"/>
              <a:cs typeface="Raleway Bold"/>
              <a:sym typeface="Raleway Bold"/>
            </a:endParaRPr>
          </a:p>
        </p:txBody>
      </p:sp>
      <p:sp>
        <p:nvSpPr>
          <p:cNvPr id="13" name="TextBox 13"/>
          <p:cNvSpPr txBox="1"/>
          <p:nvPr/>
        </p:nvSpPr>
        <p:spPr>
          <a:xfrm>
            <a:off x="5291544" y="2528513"/>
            <a:ext cx="5614004" cy="378309"/>
          </a:xfrm>
          <a:prstGeom prst="rect">
            <a:avLst/>
          </a:prstGeom>
        </p:spPr>
        <p:txBody>
          <a:bodyPr lIns="0" tIns="0" rIns="0" bIns="0" rtlCol="0" anchor="t">
            <a:spAutoFit/>
          </a:bodyPr>
          <a:lstStyle/>
          <a:p>
            <a:pPr algn="ctr">
              <a:lnSpc>
                <a:spcPts val="3220"/>
              </a:lnSpc>
              <a:spcBef>
                <a:spcPct val="0"/>
              </a:spcBef>
            </a:pPr>
            <a:r>
              <a:rPr lang="en-US" sz="2300" b="1" dirty="0">
                <a:solidFill>
                  <a:srgbClr val="000000"/>
                </a:solidFill>
                <a:latin typeface="Raleway Bold"/>
                <a:ea typeface="Raleway Bold"/>
                <a:cs typeface="Raleway Bold"/>
                <a:sym typeface="Raleway Bold"/>
              </a:rPr>
              <a:t>Crustaceans (Cladocera)</a:t>
            </a:r>
          </a:p>
        </p:txBody>
      </p:sp>
      <p:sp>
        <p:nvSpPr>
          <p:cNvPr id="14" name="TextBox 14"/>
          <p:cNvSpPr txBox="1"/>
          <p:nvPr/>
        </p:nvSpPr>
        <p:spPr>
          <a:xfrm>
            <a:off x="12556595" y="2340959"/>
            <a:ext cx="5030406" cy="788677"/>
          </a:xfrm>
          <a:prstGeom prst="rect">
            <a:avLst/>
          </a:prstGeom>
        </p:spPr>
        <p:txBody>
          <a:bodyPr lIns="0" tIns="0" rIns="0" bIns="0" rtlCol="0" anchor="t">
            <a:spAutoFit/>
          </a:bodyPr>
          <a:lstStyle/>
          <a:p>
            <a:pPr algn="ctr">
              <a:lnSpc>
                <a:spcPts val="3220"/>
              </a:lnSpc>
            </a:pPr>
            <a:r>
              <a:rPr lang="en-US" sz="2300" b="1" dirty="0" err="1">
                <a:solidFill>
                  <a:srgbClr val="000000"/>
                </a:solidFill>
                <a:latin typeface="Raleway Bold"/>
                <a:ea typeface="Raleway Bold"/>
                <a:cs typeface="Raleway Bold"/>
                <a:sym typeface="Raleway Bold"/>
              </a:rPr>
              <a:t>Copepoda</a:t>
            </a:r>
            <a:endParaRPr lang="en-US" sz="2300" b="1" dirty="0">
              <a:solidFill>
                <a:srgbClr val="000000"/>
              </a:solidFill>
              <a:latin typeface="Raleway Bold"/>
              <a:ea typeface="Raleway Bold"/>
              <a:cs typeface="Raleway Bold"/>
              <a:sym typeface="Raleway Bold"/>
            </a:endParaRPr>
          </a:p>
          <a:p>
            <a:pPr algn="ctr">
              <a:lnSpc>
                <a:spcPts val="3220"/>
              </a:lnSpc>
            </a:pPr>
            <a:r>
              <a:rPr lang="en-US" sz="2300" b="1" dirty="0">
                <a:solidFill>
                  <a:srgbClr val="000000"/>
                </a:solidFill>
                <a:latin typeface="Raleway Bold"/>
                <a:ea typeface="Raleway Bold"/>
                <a:cs typeface="Raleway Bold"/>
                <a:sym typeface="Raleway Bold"/>
              </a:rPr>
              <a:t>Example: Cyclops</a:t>
            </a:r>
          </a:p>
        </p:txBody>
      </p:sp>
      <p:sp>
        <p:nvSpPr>
          <p:cNvPr id="15" name="TextBox 15"/>
          <p:cNvSpPr txBox="1"/>
          <p:nvPr/>
        </p:nvSpPr>
        <p:spPr>
          <a:xfrm>
            <a:off x="6086974" y="8441754"/>
            <a:ext cx="3870154" cy="381386"/>
          </a:xfrm>
          <a:prstGeom prst="rect">
            <a:avLst/>
          </a:prstGeom>
        </p:spPr>
        <p:txBody>
          <a:bodyPr lIns="0" tIns="0" rIns="0" bIns="0" rtlCol="0" anchor="t">
            <a:spAutoFit/>
          </a:bodyPr>
          <a:lstStyle/>
          <a:p>
            <a:pPr algn="ctr">
              <a:lnSpc>
                <a:spcPts val="3220"/>
              </a:lnSpc>
              <a:spcBef>
                <a:spcPct val="0"/>
              </a:spcBef>
            </a:pPr>
            <a:r>
              <a:rPr lang="en-US" sz="2400" b="1" dirty="0" err="1">
                <a:solidFill>
                  <a:srgbClr val="000000"/>
                </a:solidFill>
                <a:latin typeface="Raleway Bold"/>
                <a:ea typeface="Raleway Bold"/>
                <a:cs typeface="Raleway Bold"/>
                <a:sym typeface="Raleway Bold"/>
              </a:rPr>
              <a:t>Rotifera</a:t>
            </a:r>
            <a:endParaRPr lang="en-US" sz="2400" b="1" dirty="0">
              <a:solidFill>
                <a:srgbClr val="000000"/>
              </a:solidFill>
              <a:latin typeface="Raleway Bold"/>
              <a:ea typeface="Raleway Bold"/>
              <a:cs typeface="Raleway Bold"/>
              <a:sym typeface="Raleway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79992" y="1192852"/>
            <a:ext cx="6266256" cy="5864284"/>
          </a:xfrm>
          <a:custGeom>
            <a:avLst/>
            <a:gdLst/>
            <a:ahLst/>
            <a:cxnLst/>
            <a:rect l="l" t="t" r="r" b="b"/>
            <a:pathLst>
              <a:path w="6266256" h="5864284">
                <a:moveTo>
                  <a:pt x="0" y="0"/>
                </a:moveTo>
                <a:lnTo>
                  <a:pt x="6266257" y="0"/>
                </a:lnTo>
                <a:lnTo>
                  <a:pt x="6266257" y="5864284"/>
                </a:lnTo>
                <a:lnTo>
                  <a:pt x="0" y="5864284"/>
                </a:lnTo>
                <a:lnTo>
                  <a:pt x="0" y="0"/>
                </a:lnTo>
                <a:close/>
              </a:path>
            </a:pathLst>
          </a:custGeom>
          <a:blipFill>
            <a:blip r:embed="rId2"/>
            <a:stretch>
              <a:fillRect l="-5372" t="-2163" r="-5372"/>
            </a:stretch>
          </a:blipFill>
        </p:spPr>
      </p:sp>
      <p:sp>
        <p:nvSpPr>
          <p:cNvPr id="3" name="TextBox 3"/>
          <p:cNvSpPr txBox="1"/>
          <p:nvPr/>
        </p:nvSpPr>
        <p:spPr>
          <a:xfrm>
            <a:off x="778280" y="2144310"/>
            <a:ext cx="10462983" cy="3340594"/>
          </a:xfrm>
          <a:prstGeom prst="rect">
            <a:avLst/>
          </a:prstGeom>
        </p:spPr>
        <p:txBody>
          <a:bodyPr lIns="0" tIns="0" rIns="0" bIns="0" rtlCol="0" anchor="t">
            <a:spAutoFit/>
          </a:bodyPr>
          <a:lstStyle/>
          <a:p>
            <a:pPr algn="l">
              <a:lnSpc>
                <a:spcPts val="4387"/>
              </a:lnSpc>
              <a:spcBef>
                <a:spcPct val="0"/>
              </a:spcBef>
            </a:pPr>
            <a:r>
              <a:rPr lang="en-US" sz="3134" dirty="0">
                <a:solidFill>
                  <a:srgbClr val="000000"/>
                </a:solidFill>
                <a:latin typeface="Raleway"/>
                <a:ea typeface="Raleway"/>
                <a:cs typeface="Raleway"/>
                <a:sym typeface="Raleway"/>
              </a:rPr>
              <a:t>Phytoplankton provide food for zooplankton, while zooplankton control the growth of phytoplankton, preventing its excessive proliferation (eutrophication).</a:t>
            </a:r>
          </a:p>
          <a:p>
            <a:pPr algn="l">
              <a:lnSpc>
                <a:spcPts val="4387"/>
              </a:lnSpc>
              <a:spcBef>
                <a:spcPct val="0"/>
              </a:spcBef>
            </a:pPr>
            <a:endParaRPr lang="en-US" sz="3134" dirty="0">
              <a:solidFill>
                <a:srgbClr val="000000"/>
              </a:solidFill>
              <a:latin typeface="Raleway"/>
              <a:ea typeface="Raleway"/>
              <a:cs typeface="Raleway"/>
              <a:sym typeface="Raleway"/>
            </a:endParaRPr>
          </a:p>
          <a:p>
            <a:pPr algn="l">
              <a:lnSpc>
                <a:spcPts val="4387"/>
              </a:lnSpc>
              <a:spcBef>
                <a:spcPct val="0"/>
              </a:spcBef>
            </a:pPr>
            <a:r>
              <a:rPr lang="en-US" sz="3134" dirty="0">
                <a:solidFill>
                  <a:srgbClr val="000000"/>
                </a:solidFill>
                <a:latin typeface="Raleway"/>
                <a:ea typeface="Raleway"/>
                <a:cs typeface="Raleway"/>
                <a:sym typeface="Raleway"/>
              </a:rPr>
              <a:t>This balance is the basis for the stability of the ecosystem in Lake </a:t>
            </a:r>
            <a:r>
              <a:rPr lang="en-US" sz="3134" dirty="0" err="1">
                <a:solidFill>
                  <a:srgbClr val="000000"/>
                </a:solidFill>
                <a:latin typeface="Raleway"/>
                <a:ea typeface="Raleway"/>
                <a:cs typeface="Raleway"/>
                <a:sym typeface="Raleway"/>
              </a:rPr>
              <a:t>Ohrid</a:t>
            </a:r>
            <a:r>
              <a:rPr lang="en-US" sz="3134" dirty="0">
                <a:solidFill>
                  <a:srgbClr val="000000"/>
                </a:solidFill>
                <a:latin typeface="Raleway"/>
                <a:ea typeface="Raleway"/>
                <a:cs typeface="Raleway"/>
                <a:sym typeface="Raleway"/>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29370" y="1112599"/>
            <a:ext cx="4474979" cy="4355328"/>
          </a:xfrm>
          <a:custGeom>
            <a:avLst/>
            <a:gdLst/>
            <a:ahLst/>
            <a:cxnLst/>
            <a:rect l="l" t="t" r="r" b="b"/>
            <a:pathLst>
              <a:path w="4474979" h="4355328">
                <a:moveTo>
                  <a:pt x="0" y="0"/>
                </a:moveTo>
                <a:lnTo>
                  <a:pt x="4474979" y="0"/>
                </a:lnTo>
                <a:lnTo>
                  <a:pt x="4474979" y="4355328"/>
                </a:lnTo>
                <a:lnTo>
                  <a:pt x="0" y="4355328"/>
                </a:lnTo>
                <a:lnTo>
                  <a:pt x="0" y="0"/>
                </a:lnTo>
                <a:close/>
              </a:path>
            </a:pathLst>
          </a:custGeom>
          <a:blipFill>
            <a:blip r:embed="rId2"/>
            <a:stretch>
              <a:fillRect l="-10542" r="-63254"/>
            </a:stretch>
          </a:blipFill>
        </p:spPr>
      </p:sp>
      <p:sp>
        <p:nvSpPr>
          <p:cNvPr id="3" name="Freeform 3"/>
          <p:cNvSpPr/>
          <p:nvPr/>
        </p:nvSpPr>
        <p:spPr>
          <a:xfrm>
            <a:off x="12993523" y="1909888"/>
            <a:ext cx="5141778" cy="3851370"/>
          </a:xfrm>
          <a:custGeom>
            <a:avLst/>
            <a:gdLst/>
            <a:ahLst/>
            <a:cxnLst/>
            <a:rect l="l" t="t" r="r" b="b"/>
            <a:pathLst>
              <a:path w="5141778" h="3851370">
                <a:moveTo>
                  <a:pt x="0" y="0"/>
                </a:moveTo>
                <a:lnTo>
                  <a:pt x="5141777" y="0"/>
                </a:lnTo>
                <a:lnTo>
                  <a:pt x="5141777" y="3851370"/>
                </a:lnTo>
                <a:lnTo>
                  <a:pt x="0" y="3851370"/>
                </a:lnTo>
                <a:lnTo>
                  <a:pt x="0" y="0"/>
                </a:lnTo>
                <a:close/>
              </a:path>
            </a:pathLst>
          </a:custGeom>
          <a:blipFill>
            <a:blip r:embed="rId3"/>
            <a:stretch>
              <a:fillRect/>
            </a:stretch>
          </a:blipFill>
        </p:spPr>
      </p:sp>
      <p:sp>
        <p:nvSpPr>
          <p:cNvPr id="4" name="Freeform 4"/>
          <p:cNvSpPr/>
          <p:nvPr/>
        </p:nvSpPr>
        <p:spPr>
          <a:xfrm>
            <a:off x="9054961" y="6055870"/>
            <a:ext cx="6298776" cy="3605360"/>
          </a:xfrm>
          <a:custGeom>
            <a:avLst/>
            <a:gdLst/>
            <a:ahLst/>
            <a:cxnLst/>
            <a:rect l="l" t="t" r="r" b="b"/>
            <a:pathLst>
              <a:path w="6298776" h="3605360">
                <a:moveTo>
                  <a:pt x="0" y="0"/>
                </a:moveTo>
                <a:lnTo>
                  <a:pt x="6298776" y="0"/>
                </a:lnTo>
                <a:lnTo>
                  <a:pt x="6298776" y="3605359"/>
                </a:lnTo>
                <a:lnTo>
                  <a:pt x="0" y="3605359"/>
                </a:lnTo>
                <a:lnTo>
                  <a:pt x="0" y="0"/>
                </a:lnTo>
                <a:close/>
              </a:path>
            </a:pathLst>
          </a:custGeom>
          <a:blipFill>
            <a:blip r:embed="rId4"/>
            <a:stretch>
              <a:fillRect/>
            </a:stretch>
          </a:blipFill>
        </p:spPr>
      </p:sp>
      <p:sp>
        <p:nvSpPr>
          <p:cNvPr id="5" name="TextBox 5"/>
          <p:cNvSpPr txBox="1"/>
          <p:nvPr/>
        </p:nvSpPr>
        <p:spPr>
          <a:xfrm>
            <a:off x="492008" y="464920"/>
            <a:ext cx="7051756" cy="1282402"/>
          </a:xfrm>
          <a:prstGeom prst="rect">
            <a:avLst/>
          </a:prstGeom>
        </p:spPr>
        <p:txBody>
          <a:bodyPr lIns="0" tIns="0" rIns="0" bIns="0" rtlCol="0" anchor="t">
            <a:spAutoFit/>
          </a:bodyPr>
          <a:lstStyle/>
          <a:p>
            <a:pPr marL="0" lvl="0" indent="0" algn="l">
              <a:lnSpc>
                <a:spcPts val="5040"/>
              </a:lnSpc>
              <a:spcBef>
                <a:spcPct val="0"/>
              </a:spcBef>
            </a:pPr>
            <a:r>
              <a:rPr lang="en-US" sz="4200" b="1" dirty="0">
                <a:solidFill>
                  <a:srgbClr val="000000"/>
                </a:solidFill>
                <a:latin typeface="Raleway Bold"/>
                <a:ea typeface="Raleway Bold"/>
                <a:cs typeface="Raleway Bold"/>
                <a:sym typeface="Raleway Bold"/>
              </a:rPr>
              <a:t>Plants on the shores of Lake </a:t>
            </a:r>
            <a:r>
              <a:rPr lang="en-US" sz="4200" b="1" dirty="0" err="1">
                <a:solidFill>
                  <a:srgbClr val="000000"/>
                </a:solidFill>
                <a:latin typeface="Raleway Bold"/>
                <a:ea typeface="Raleway Bold"/>
                <a:cs typeface="Raleway Bold"/>
                <a:sym typeface="Raleway Bold"/>
              </a:rPr>
              <a:t>Ohrid</a:t>
            </a:r>
            <a:endParaRPr lang="en-US" sz="4200" b="1" dirty="0">
              <a:solidFill>
                <a:srgbClr val="000000"/>
              </a:solidFill>
              <a:latin typeface="Raleway Bold"/>
              <a:ea typeface="Raleway Bold"/>
              <a:cs typeface="Raleway Bold"/>
              <a:sym typeface="Raleway Bold"/>
            </a:endParaRPr>
          </a:p>
        </p:txBody>
      </p:sp>
      <p:sp>
        <p:nvSpPr>
          <p:cNvPr id="6" name="TextBox 6"/>
          <p:cNvSpPr txBox="1"/>
          <p:nvPr/>
        </p:nvSpPr>
        <p:spPr>
          <a:xfrm>
            <a:off x="492008" y="3011508"/>
            <a:ext cx="6222874" cy="460960"/>
          </a:xfrm>
          <a:prstGeom prst="rect">
            <a:avLst/>
          </a:prstGeom>
        </p:spPr>
        <p:txBody>
          <a:bodyPr lIns="0" tIns="0" rIns="0" bIns="0" rtlCol="0" anchor="t">
            <a:spAutoFit/>
          </a:bodyPr>
          <a:lstStyle/>
          <a:p>
            <a:pPr marL="0" lvl="0" indent="0" algn="l">
              <a:lnSpc>
                <a:spcPts val="3919"/>
              </a:lnSpc>
              <a:spcBef>
                <a:spcPct val="0"/>
              </a:spcBef>
            </a:pPr>
            <a:r>
              <a:rPr lang="en-US" sz="2799" b="1" dirty="0">
                <a:solidFill>
                  <a:srgbClr val="000000"/>
                </a:solidFill>
                <a:latin typeface="Raleway Bold"/>
                <a:ea typeface="Raleway Bold"/>
                <a:cs typeface="Raleway Bold"/>
                <a:sym typeface="Raleway Bold"/>
              </a:rPr>
              <a:t>Forest plants</a:t>
            </a:r>
          </a:p>
        </p:txBody>
      </p:sp>
      <p:sp>
        <p:nvSpPr>
          <p:cNvPr id="7" name="TextBox 7"/>
          <p:cNvSpPr txBox="1"/>
          <p:nvPr/>
        </p:nvSpPr>
        <p:spPr>
          <a:xfrm>
            <a:off x="492008" y="7059953"/>
            <a:ext cx="4370553" cy="483337"/>
          </a:xfrm>
          <a:prstGeom prst="rect">
            <a:avLst/>
          </a:prstGeom>
        </p:spPr>
        <p:txBody>
          <a:bodyPr lIns="0" tIns="0" rIns="0" bIns="0" rtlCol="0" anchor="t">
            <a:spAutoFit/>
          </a:bodyPr>
          <a:lstStyle/>
          <a:p>
            <a:pPr marL="0" lvl="0" indent="0" algn="l">
              <a:lnSpc>
                <a:spcPts val="4061"/>
              </a:lnSpc>
              <a:spcBef>
                <a:spcPct val="0"/>
              </a:spcBef>
            </a:pPr>
            <a:r>
              <a:rPr lang="en-US" sz="2901" b="1" dirty="0">
                <a:solidFill>
                  <a:srgbClr val="000000"/>
                </a:solidFill>
                <a:latin typeface="Raleway Bold"/>
                <a:ea typeface="Raleway Bold"/>
                <a:cs typeface="Raleway Bold"/>
                <a:sym typeface="Raleway Bold"/>
              </a:rPr>
              <a:t>Ripe vegetation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7113" y="4837193"/>
            <a:ext cx="6051124" cy="4048752"/>
          </a:xfrm>
          <a:custGeom>
            <a:avLst/>
            <a:gdLst/>
            <a:ahLst/>
            <a:cxnLst/>
            <a:rect l="l" t="t" r="r" b="b"/>
            <a:pathLst>
              <a:path w="6051124" h="4048752">
                <a:moveTo>
                  <a:pt x="0" y="0"/>
                </a:moveTo>
                <a:lnTo>
                  <a:pt x="6051124" y="0"/>
                </a:lnTo>
                <a:lnTo>
                  <a:pt x="6051124" y="4048752"/>
                </a:lnTo>
                <a:lnTo>
                  <a:pt x="0" y="4048752"/>
                </a:lnTo>
                <a:lnTo>
                  <a:pt x="0" y="0"/>
                </a:lnTo>
                <a:close/>
              </a:path>
            </a:pathLst>
          </a:custGeom>
          <a:blipFill>
            <a:blip r:embed="rId2"/>
            <a:stretch>
              <a:fillRect/>
            </a:stretch>
          </a:blipFill>
        </p:spPr>
      </p:sp>
      <p:sp>
        <p:nvSpPr>
          <p:cNvPr id="3" name="Freeform 3"/>
          <p:cNvSpPr/>
          <p:nvPr/>
        </p:nvSpPr>
        <p:spPr>
          <a:xfrm>
            <a:off x="9802839" y="4743735"/>
            <a:ext cx="5695461" cy="4304709"/>
          </a:xfrm>
          <a:custGeom>
            <a:avLst/>
            <a:gdLst/>
            <a:ahLst/>
            <a:cxnLst/>
            <a:rect l="l" t="t" r="r" b="b"/>
            <a:pathLst>
              <a:path w="5695461" h="4304709">
                <a:moveTo>
                  <a:pt x="0" y="0"/>
                </a:moveTo>
                <a:lnTo>
                  <a:pt x="5695461" y="0"/>
                </a:lnTo>
                <a:lnTo>
                  <a:pt x="5695461" y="4304710"/>
                </a:lnTo>
                <a:lnTo>
                  <a:pt x="0" y="4304710"/>
                </a:lnTo>
                <a:lnTo>
                  <a:pt x="0" y="0"/>
                </a:lnTo>
                <a:close/>
              </a:path>
            </a:pathLst>
          </a:custGeom>
          <a:blipFill>
            <a:blip r:embed="rId3"/>
            <a:stretch>
              <a:fillRect/>
            </a:stretch>
          </a:blipFill>
        </p:spPr>
      </p:sp>
      <p:sp>
        <p:nvSpPr>
          <p:cNvPr id="4" name="TextBox 4"/>
          <p:cNvSpPr txBox="1"/>
          <p:nvPr/>
        </p:nvSpPr>
        <p:spPr>
          <a:xfrm>
            <a:off x="279888" y="381021"/>
            <a:ext cx="7051756" cy="647679"/>
          </a:xfrm>
          <a:prstGeom prst="rect">
            <a:avLst/>
          </a:prstGeom>
        </p:spPr>
        <p:txBody>
          <a:bodyPr lIns="0" tIns="0" rIns="0" bIns="0" rtlCol="0" anchor="t">
            <a:spAutoFit/>
          </a:bodyPr>
          <a:lstStyle/>
          <a:p>
            <a:pPr marL="0" lvl="0" indent="0" algn="l">
              <a:lnSpc>
                <a:spcPts val="5040"/>
              </a:lnSpc>
              <a:spcBef>
                <a:spcPct val="0"/>
              </a:spcBef>
            </a:pPr>
            <a:r>
              <a:rPr lang="en-US" sz="4200" b="1" dirty="0">
                <a:solidFill>
                  <a:srgbClr val="000000"/>
                </a:solidFill>
                <a:latin typeface="Raleway Bold"/>
                <a:ea typeface="Raleway Bold"/>
                <a:cs typeface="Raleway Bold"/>
                <a:sym typeface="Raleway Bold"/>
              </a:rPr>
              <a:t>Underwater plants</a:t>
            </a:r>
          </a:p>
        </p:txBody>
      </p:sp>
      <p:sp>
        <p:nvSpPr>
          <p:cNvPr id="5" name="TextBox 5"/>
          <p:cNvSpPr txBox="1"/>
          <p:nvPr/>
        </p:nvSpPr>
        <p:spPr>
          <a:xfrm>
            <a:off x="492008" y="1484641"/>
            <a:ext cx="17250961" cy="836639"/>
          </a:xfrm>
          <a:prstGeom prst="rect">
            <a:avLst/>
          </a:prstGeom>
        </p:spPr>
        <p:txBody>
          <a:bodyPr lIns="0" tIns="0" rIns="0" bIns="0" rtlCol="0" anchor="t">
            <a:spAutoFit/>
          </a:bodyPr>
          <a:lstStyle/>
          <a:p>
            <a:pPr algn="l">
              <a:lnSpc>
                <a:spcPts val="3359"/>
              </a:lnSpc>
              <a:spcBef>
                <a:spcPct val="0"/>
              </a:spcBef>
            </a:pPr>
            <a:r>
              <a:rPr lang="en-US" sz="2400" dirty="0">
                <a:solidFill>
                  <a:srgbClr val="000000"/>
                </a:solidFill>
                <a:latin typeface="Raleway"/>
                <a:ea typeface="Raleway"/>
                <a:cs typeface="Raleway"/>
                <a:sym typeface="Raleway"/>
              </a:rPr>
              <a:t>Specialized plants grow under the water of Lake </a:t>
            </a:r>
            <a:r>
              <a:rPr lang="en-US" sz="2400" dirty="0" err="1">
                <a:solidFill>
                  <a:srgbClr val="000000"/>
                </a:solidFill>
                <a:latin typeface="Raleway"/>
                <a:ea typeface="Raleway"/>
                <a:cs typeface="Raleway"/>
                <a:sym typeface="Raleway"/>
              </a:rPr>
              <a:t>Ohrid</a:t>
            </a:r>
            <a:r>
              <a:rPr lang="en-US" sz="2400" dirty="0">
                <a:solidFill>
                  <a:srgbClr val="000000"/>
                </a:solidFill>
                <a:latin typeface="Raleway"/>
                <a:ea typeface="Raleway"/>
                <a:cs typeface="Raleway"/>
                <a:sym typeface="Raleway"/>
              </a:rPr>
              <a:t> that are adapted to the extremely clean and mineral-rich waters of the lake. Some of the most important underwater plants are:</a:t>
            </a:r>
          </a:p>
        </p:txBody>
      </p:sp>
      <p:sp>
        <p:nvSpPr>
          <p:cNvPr id="6" name="TextBox 6"/>
          <p:cNvSpPr txBox="1"/>
          <p:nvPr/>
        </p:nvSpPr>
        <p:spPr>
          <a:xfrm>
            <a:off x="279888" y="3407136"/>
            <a:ext cx="6562386" cy="415247"/>
          </a:xfrm>
          <a:prstGeom prst="rect">
            <a:avLst/>
          </a:prstGeom>
        </p:spPr>
        <p:txBody>
          <a:bodyPr lIns="0" tIns="0" rIns="0" bIns="0" rtlCol="0" anchor="t">
            <a:spAutoFit/>
          </a:bodyPr>
          <a:lstStyle/>
          <a:p>
            <a:pPr algn="ctr">
              <a:lnSpc>
                <a:spcPts val="3359"/>
              </a:lnSpc>
              <a:spcBef>
                <a:spcPct val="0"/>
              </a:spcBef>
            </a:pPr>
            <a:r>
              <a:rPr lang="en-US" sz="2400" b="1" dirty="0" err="1">
                <a:solidFill>
                  <a:srgbClr val="000000"/>
                </a:solidFill>
                <a:latin typeface="Raleway Bold"/>
                <a:ea typeface="Raleway Bold"/>
                <a:cs typeface="Raleway Bold"/>
                <a:sym typeface="Raleway Bold"/>
              </a:rPr>
              <a:t>Ceratophyllum</a:t>
            </a:r>
            <a:r>
              <a:rPr lang="en-US" sz="2400" b="1" dirty="0">
                <a:solidFill>
                  <a:srgbClr val="000000"/>
                </a:solidFill>
                <a:latin typeface="Raleway Bold"/>
                <a:ea typeface="Raleway Bold"/>
                <a:cs typeface="Raleway Bold"/>
                <a:sym typeface="Raleway Bold"/>
              </a:rPr>
              <a:t> (</a:t>
            </a:r>
            <a:r>
              <a:rPr lang="en-US" sz="2400" b="1" dirty="0" err="1">
                <a:solidFill>
                  <a:srgbClr val="000000"/>
                </a:solidFill>
                <a:latin typeface="Raleway Bold"/>
                <a:ea typeface="Raleway Bold"/>
                <a:cs typeface="Raleway Bold"/>
                <a:sym typeface="Raleway Bold"/>
              </a:rPr>
              <a:t>Ceratophyllum</a:t>
            </a:r>
            <a:r>
              <a:rPr lang="en-US" sz="2400" b="1" dirty="0">
                <a:solidFill>
                  <a:srgbClr val="000000"/>
                </a:solidFill>
                <a:latin typeface="Raleway Bold"/>
                <a:ea typeface="Raleway Bold"/>
                <a:cs typeface="Raleway Bold"/>
                <a:sym typeface="Raleway Bold"/>
              </a:rPr>
              <a:t> </a:t>
            </a:r>
            <a:r>
              <a:rPr lang="en-US" sz="2400" b="1" dirty="0" err="1">
                <a:solidFill>
                  <a:srgbClr val="000000"/>
                </a:solidFill>
                <a:latin typeface="Raleway Bold"/>
                <a:ea typeface="Raleway Bold"/>
                <a:cs typeface="Raleway Bold"/>
                <a:sym typeface="Raleway Bold"/>
              </a:rPr>
              <a:t>demersum</a:t>
            </a:r>
            <a:r>
              <a:rPr lang="en-US" sz="2400" b="1" dirty="0">
                <a:solidFill>
                  <a:srgbClr val="000000"/>
                </a:solidFill>
                <a:latin typeface="Raleway Bold"/>
                <a:ea typeface="Raleway Bold"/>
                <a:cs typeface="Raleway Bold"/>
                <a:sym typeface="Raleway Bold"/>
              </a:rPr>
              <a:t>)</a:t>
            </a:r>
          </a:p>
        </p:txBody>
      </p:sp>
      <p:sp>
        <p:nvSpPr>
          <p:cNvPr id="7" name="TextBox 7"/>
          <p:cNvSpPr txBox="1"/>
          <p:nvPr/>
        </p:nvSpPr>
        <p:spPr>
          <a:xfrm>
            <a:off x="9144000" y="3374052"/>
            <a:ext cx="6821644" cy="425950"/>
          </a:xfrm>
          <a:prstGeom prst="rect">
            <a:avLst/>
          </a:prstGeom>
        </p:spPr>
        <p:txBody>
          <a:bodyPr lIns="0" tIns="0" rIns="0" bIns="0" rtlCol="0" anchor="t">
            <a:spAutoFit/>
          </a:bodyPr>
          <a:lstStyle/>
          <a:p>
            <a:pPr algn="ctr">
              <a:lnSpc>
                <a:spcPts val="3639"/>
              </a:lnSpc>
              <a:spcBef>
                <a:spcPct val="0"/>
              </a:spcBef>
            </a:pPr>
            <a:r>
              <a:rPr lang="en-US" sz="2599" b="1" dirty="0" err="1">
                <a:solidFill>
                  <a:srgbClr val="000000"/>
                </a:solidFill>
                <a:latin typeface="Raleway Bold"/>
                <a:ea typeface="Raleway Bold"/>
                <a:cs typeface="Raleway Bold"/>
                <a:sym typeface="Raleway Bold"/>
              </a:rPr>
              <a:t>Potamogeton</a:t>
            </a:r>
            <a:r>
              <a:rPr lang="en-US" sz="2599" b="1" dirty="0">
                <a:solidFill>
                  <a:srgbClr val="000000"/>
                </a:solidFill>
                <a:latin typeface="Raleway Bold"/>
                <a:ea typeface="Raleway Bold"/>
                <a:cs typeface="Raleway Bold"/>
                <a:sym typeface="Raleway Bold"/>
              </a:rPr>
              <a:t> (</a:t>
            </a:r>
            <a:r>
              <a:rPr lang="en-US" sz="2599" b="1" dirty="0" err="1">
                <a:solidFill>
                  <a:srgbClr val="000000"/>
                </a:solidFill>
                <a:latin typeface="Raleway Bold"/>
                <a:ea typeface="Raleway Bold"/>
                <a:cs typeface="Raleway Bold"/>
                <a:sym typeface="Raleway Bold"/>
              </a:rPr>
              <a:t>Potamogeton</a:t>
            </a:r>
            <a:r>
              <a:rPr lang="en-US" sz="2599" b="1" dirty="0">
                <a:solidFill>
                  <a:srgbClr val="000000"/>
                </a:solidFill>
                <a:latin typeface="Raleway Bold"/>
                <a:ea typeface="Raleway Bold"/>
                <a:cs typeface="Raleway Bold"/>
                <a:sym typeface="Raleway Bold"/>
              </a:rPr>
              <a:t> </a:t>
            </a:r>
            <a:r>
              <a:rPr lang="en-US" sz="2599" b="1" dirty="0" err="1">
                <a:solidFill>
                  <a:srgbClr val="000000"/>
                </a:solidFill>
                <a:latin typeface="Raleway Bold"/>
                <a:ea typeface="Raleway Bold"/>
                <a:cs typeface="Raleway Bold"/>
                <a:sym typeface="Raleway Bold"/>
              </a:rPr>
              <a:t>perfoliatus</a:t>
            </a:r>
            <a:r>
              <a:rPr lang="en-US" sz="2599" b="1" dirty="0">
                <a:solidFill>
                  <a:srgbClr val="000000"/>
                </a:solidFill>
                <a:latin typeface="Raleway Bold"/>
                <a:ea typeface="Raleway Bold"/>
                <a:cs typeface="Raleway Bold"/>
                <a:sym typeface="Raleway Bold"/>
              </a:rPr>
              <a:t>)</a:t>
            </a:r>
            <a:endParaRPr lang="en-US" sz="2599" dirty="0">
              <a:solidFill>
                <a:srgbClr val="000000"/>
              </a:solidFill>
              <a:latin typeface="Raleway"/>
              <a:ea typeface="Raleway"/>
              <a:cs typeface="Raleway"/>
              <a:sym typeface="Raleway"/>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01282"/>
            <a:ext cx="18288000" cy="5228540"/>
            <a:chOff x="0" y="0"/>
            <a:chExt cx="4816593" cy="1377064"/>
          </a:xfrm>
        </p:grpSpPr>
        <p:sp>
          <p:nvSpPr>
            <p:cNvPr id="3" name="Freeform 3"/>
            <p:cNvSpPr/>
            <p:nvPr/>
          </p:nvSpPr>
          <p:spPr>
            <a:xfrm>
              <a:off x="0" y="0"/>
              <a:ext cx="4816592" cy="1377064"/>
            </a:xfrm>
            <a:custGeom>
              <a:avLst/>
              <a:gdLst/>
              <a:ahLst/>
              <a:cxnLst/>
              <a:rect l="l" t="t" r="r" b="b"/>
              <a:pathLst>
                <a:path w="4816592" h="1377064">
                  <a:moveTo>
                    <a:pt x="0" y="0"/>
                  </a:moveTo>
                  <a:lnTo>
                    <a:pt x="4816592" y="0"/>
                  </a:lnTo>
                  <a:lnTo>
                    <a:pt x="4816592" y="1377064"/>
                  </a:lnTo>
                  <a:lnTo>
                    <a:pt x="0" y="1377064"/>
                  </a:lnTo>
                  <a:close/>
                </a:path>
              </a:pathLst>
            </a:custGeom>
            <a:solidFill>
              <a:srgbClr val="BBD8D8"/>
            </a:solidFill>
          </p:spPr>
        </p:sp>
        <p:sp>
          <p:nvSpPr>
            <p:cNvPr id="4" name="TextBox 4"/>
            <p:cNvSpPr txBox="1"/>
            <p:nvPr/>
          </p:nvSpPr>
          <p:spPr>
            <a:xfrm>
              <a:off x="0" y="-57150"/>
              <a:ext cx="4816593" cy="1434214"/>
            </a:xfrm>
            <a:prstGeom prst="rect">
              <a:avLst/>
            </a:prstGeom>
          </p:spPr>
          <p:txBody>
            <a:bodyPr lIns="50800" tIns="50800" rIns="50800" bIns="50800" rtlCol="0" anchor="ctr"/>
            <a:lstStyle/>
            <a:p>
              <a:pPr algn="ctr">
                <a:lnSpc>
                  <a:spcPts val="3220"/>
                </a:lnSpc>
              </a:pPr>
              <a:endParaRPr/>
            </a:p>
          </p:txBody>
        </p:sp>
      </p:grpSp>
      <p:sp>
        <p:nvSpPr>
          <p:cNvPr id="5" name="TextBox 5"/>
          <p:cNvSpPr txBox="1"/>
          <p:nvPr/>
        </p:nvSpPr>
        <p:spPr>
          <a:xfrm>
            <a:off x="345422" y="3745300"/>
            <a:ext cx="17463741" cy="2111860"/>
          </a:xfrm>
          <a:prstGeom prst="rect">
            <a:avLst/>
          </a:prstGeom>
        </p:spPr>
        <p:txBody>
          <a:bodyPr lIns="0" tIns="0" rIns="0" bIns="0" rtlCol="0" anchor="t">
            <a:spAutoFit/>
          </a:bodyPr>
          <a:lstStyle/>
          <a:p>
            <a:pPr algn="l">
              <a:lnSpc>
                <a:spcPts val="4203"/>
              </a:lnSpc>
            </a:pPr>
            <a:r>
              <a:rPr lang="en-US" sz="3002" dirty="0">
                <a:solidFill>
                  <a:srgbClr val="000000"/>
                </a:solidFill>
                <a:latin typeface="Raleway"/>
                <a:ea typeface="Raleway"/>
                <a:cs typeface="Raleway"/>
                <a:sym typeface="Raleway"/>
              </a:rPr>
              <a:t>Lake </a:t>
            </a:r>
            <a:r>
              <a:rPr lang="en-US" sz="3002" dirty="0" err="1">
                <a:solidFill>
                  <a:srgbClr val="000000"/>
                </a:solidFill>
                <a:latin typeface="Raleway"/>
                <a:ea typeface="Raleway"/>
                <a:cs typeface="Raleway"/>
                <a:sym typeface="Raleway"/>
              </a:rPr>
              <a:t>Ohrid</a:t>
            </a:r>
            <a:r>
              <a:rPr lang="en-US" sz="3002" dirty="0">
                <a:solidFill>
                  <a:srgbClr val="000000"/>
                </a:solidFill>
                <a:latin typeface="Raleway"/>
                <a:ea typeface="Raleway"/>
                <a:cs typeface="Raleway"/>
                <a:sym typeface="Raleway"/>
              </a:rPr>
              <a:t> is an important destination for migratory, wintering and breeding bird species.</a:t>
            </a:r>
          </a:p>
          <a:p>
            <a:pPr algn="l">
              <a:lnSpc>
                <a:spcPts val="4203"/>
              </a:lnSpc>
            </a:pPr>
            <a:r>
              <a:rPr lang="en-US" sz="3002" dirty="0">
                <a:solidFill>
                  <a:srgbClr val="000000"/>
                </a:solidFill>
                <a:latin typeface="Raleway"/>
                <a:ea typeface="Raleway"/>
                <a:cs typeface="Raleway"/>
                <a:sym typeface="Raleway"/>
              </a:rPr>
              <a:t>Many of these species are protected and part of national and international nature conservation programs. Some of the most important bird species associated with the lake and its surroundings are:</a:t>
            </a:r>
          </a:p>
        </p:txBody>
      </p:sp>
      <p:sp>
        <p:nvSpPr>
          <p:cNvPr id="6" name="Freeform 6"/>
          <p:cNvSpPr/>
          <p:nvPr/>
        </p:nvSpPr>
        <p:spPr>
          <a:xfrm>
            <a:off x="13533088" y="473553"/>
            <a:ext cx="4754912" cy="2115936"/>
          </a:xfrm>
          <a:custGeom>
            <a:avLst/>
            <a:gdLst/>
            <a:ahLst/>
            <a:cxnLst/>
            <a:rect l="l" t="t" r="r" b="b"/>
            <a:pathLst>
              <a:path w="4754912" h="2115936">
                <a:moveTo>
                  <a:pt x="0" y="0"/>
                </a:moveTo>
                <a:lnTo>
                  <a:pt x="4754912" y="0"/>
                </a:lnTo>
                <a:lnTo>
                  <a:pt x="4754912" y="2115935"/>
                </a:lnTo>
                <a:lnTo>
                  <a:pt x="0" y="21159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1028700" y="962025"/>
            <a:ext cx="12331154" cy="547328"/>
          </a:xfrm>
          <a:prstGeom prst="rect">
            <a:avLst/>
          </a:prstGeom>
        </p:spPr>
        <p:txBody>
          <a:bodyPr lIns="0" tIns="0" rIns="0" bIns="0" rtlCol="0" anchor="t">
            <a:spAutoFit/>
          </a:bodyPr>
          <a:lstStyle/>
          <a:p>
            <a:pPr algn="ctr">
              <a:lnSpc>
                <a:spcPts val="4479"/>
              </a:lnSpc>
              <a:spcBef>
                <a:spcPct val="0"/>
              </a:spcBef>
            </a:pPr>
            <a:r>
              <a:rPr lang="en-US" sz="3199" b="1" dirty="0">
                <a:solidFill>
                  <a:srgbClr val="000000"/>
                </a:solidFill>
                <a:latin typeface="Raleway Bold"/>
                <a:ea typeface="Raleway Bold"/>
                <a:cs typeface="Raleway Bold"/>
                <a:sym typeface="Raleway Bold"/>
              </a:rPr>
              <a:t>Ornithologically significant bird species on Lake </a:t>
            </a:r>
            <a:r>
              <a:rPr lang="en-US" sz="3199" b="1" dirty="0" err="1">
                <a:solidFill>
                  <a:srgbClr val="000000"/>
                </a:solidFill>
                <a:latin typeface="Raleway Bold"/>
                <a:ea typeface="Raleway Bold"/>
                <a:cs typeface="Raleway Bold"/>
                <a:sym typeface="Raleway Bold"/>
              </a:rPr>
              <a:t>Ohrid</a:t>
            </a:r>
            <a:endParaRPr lang="en-US" sz="3199" b="1" dirty="0">
              <a:solidFill>
                <a:srgbClr val="000000"/>
              </a:solidFill>
              <a:latin typeface="Raleway Bold"/>
              <a:ea typeface="Raleway Bold"/>
              <a:cs typeface="Raleway Bold"/>
              <a:sym typeface="Raleway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797" y="6787911"/>
            <a:ext cx="3270175" cy="1221668"/>
            <a:chOff x="0" y="0"/>
            <a:chExt cx="861281" cy="321756"/>
          </a:xfrm>
        </p:grpSpPr>
        <p:sp>
          <p:nvSpPr>
            <p:cNvPr id="3" name="Freeform 3"/>
            <p:cNvSpPr/>
            <p:nvPr/>
          </p:nvSpPr>
          <p:spPr>
            <a:xfrm>
              <a:off x="0" y="0"/>
              <a:ext cx="861281" cy="321756"/>
            </a:xfrm>
            <a:custGeom>
              <a:avLst/>
              <a:gdLst/>
              <a:ahLst/>
              <a:cxnLst/>
              <a:rect l="l" t="t" r="r" b="b"/>
              <a:pathLst>
                <a:path w="861281" h="321756">
                  <a:moveTo>
                    <a:pt x="0" y="0"/>
                  </a:moveTo>
                  <a:lnTo>
                    <a:pt x="861281" y="0"/>
                  </a:lnTo>
                  <a:lnTo>
                    <a:pt x="861281" y="321756"/>
                  </a:lnTo>
                  <a:lnTo>
                    <a:pt x="0" y="321756"/>
                  </a:lnTo>
                  <a:close/>
                </a:path>
              </a:pathLst>
            </a:custGeom>
            <a:solidFill>
              <a:srgbClr val="BBD8D8"/>
            </a:solidFill>
            <a:ln cap="sq">
              <a:noFill/>
              <a:prstDash val="solid"/>
              <a:miter/>
            </a:ln>
          </p:spPr>
        </p:sp>
        <p:sp>
          <p:nvSpPr>
            <p:cNvPr id="4" name="TextBox 4"/>
            <p:cNvSpPr txBox="1"/>
            <p:nvPr/>
          </p:nvSpPr>
          <p:spPr>
            <a:xfrm>
              <a:off x="0" y="-57150"/>
              <a:ext cx="861281" cy="378906"/>
            </a:xfrm>
            <a:prstGeom prst="rect">
              <a:avLst/>
            </a:prstGeom>
          </p:spPr>
          <p:txBody>
            <a:bodyPr lIns="50800" tIns="50800" rIns="50800" bIns="50800" rtlCol="0" anchor="ctr"/>
            <a:lstStyle/>
            <a:p>
              <a:pPr algn="ctr">
                <a:lnSpc>
                  <a:spcPts val="2940"/>
                </a:lnSpc>
              </a:pPr>
              <a:r>
                <a:rPr lang="en-US" sz="2100" b="1" dirty="0">
                  <a:solidFill>
                    <a:srgbClr val="000000"/>
                  </a:solidFill>
                  <a:latin typeface="Raleway Bold"/>
                  <a:ea typeface="Raleway Bold"/>
                  <a:cs typeface="Raleway Bold"/>
                  <a:sym typeface="Raleway Bold"/>
                </a:rPr>
                <a:t>Cormorants</a:t>
              </a:r>
            </a:p>
          </p:txBody>
        </p:sp>
      </p:grpSp>
      <p:grpSp>
        <p:nvGrpSpPr>
          <p:cNvPr id="5" name="Group 5"/>
          <p:cNvGrpSpPr/>
          <p:nvPr/>
        </p:nvGrpSpPr>
        <p:grpSpPr>
          <a:xfrm>
            <a:off x="6367544" y="7197449"/>
            <a:ext cx="3270175" cy="812131"/>
            <a:chOff x="0" y="0"/>
            <a:chExt cx="861281" cy="213895"/>
          </a:xfrm>
        </p:grpSpPr>
        <p:sp>
          <p:nvSpPr>
            <p:cNvPr id="6" name="Freeform 6"/>
            <p:cNvSpPr/>
            <p:nvPr/>
          </p:nvSpPr>
          <p:spPr>
            <a:xfrm>
              <a:off x="0" y="0"/>
              <a:ext cx="861281" cy="213895"/>
            </a:xfrm>
            <a:custGeom>
              <a:avLst/>
              <a:gdLst/>
              <a:ahLst/>
              <a:cxnLst/>
              <a:rect l="l" t="t" r="r" b="b"/>
              <a:pathLst>
                <a:path w="861281" h="213895">
                  <a:moveTo>
                    <a:pt x="0" y="0"/>
                  </a:moveTo>
                  <a:lnTo>
                    <a:pt x="861281" y="0"/>
                  </a:lnTo>
                  <a:lnTo>
                    <a:pt x="861281" y="213895"/>
                  </a:lnTo>
                  <a:lnTo>
                    <a:pt x="0" y="213895"/>
                  </a:lnTo>
                  <a:close/>
                </a:path>
              </a:pathLst>
            </a:custGeom>
            <a:solidFill>
              <a:srgbClr val="BBD8D8"/>
            </a:solidFill>
            <a:ln cap="sq">
              <a:noFill/>
              <a:prstDash val="solid"/>
              <a:miter/>
            </a:ln>
          </p:spPr>
        </p:sp>
        <p:sp>
          <p:nvSpPr>
            <p:cNvPr id="7" name="TextBox 7"/>
            <p:cNvSpPr txBox="1"/>
            <p:nvPr/>
          </p:nvSpPr>
          <p:spPr>
            <a:xfrm>
              <a:off x="0" y="-57150"/>
              <a:ext cx="861281" cy="271045"/>
            </a:xfrm>
            <a:prstGeom prst="rect">
              <a:avLst/>
            </a:prstGeom>
          </p:spPr>
          <p:txBody>
            <a:bodyPr lIns="50800" tIns="50800" rIns="50800" bIns="50800" rtlCol="0" anchor="ctr"/>
            <a:lstStyle/>
            <a:p>
              <a:pPr algn="ctr">
                <a:lnSpc>
                  <a:spcPts val="2940"/>
                </a:lnSpc>
              </a:pPr>
              <a:r>
                <a:rPr lang="en-US" sz="2100" b="1" dirty="0">
                  <a:solidFill>
                    <a:srgbClr val="000000"/>
                  </a:solidFill>
                  <a:latin typeface="Raleway Bold"/>
                  <a:ea typeface="Raleway Bold"/>
                  <a:cs typeface="Raleway Bold"/>
                  <a:sym typeface="Raleway Bold"/>
                </a:rPr>
                <a:t>Grey heron</a:t>
              </a:r>
            </a:p>
          </p:txBody>
        </p:sp>
      </p:grpSp>
      <p:grpSp>
        <p:nvGrpSpPr>
          <p:cNvPr id="8" name="Group 8"/>
          <p:cNvGrpSpPr/>
          <p:nvPr/>
        </p:nvGrpSpPr>
        <p:grpSpPr>
          <a:xfrm>
            <a:off x="12268667" y="6992680"/>
            <a:ext cx="3270175" cy="812131"/>
            <a:chOff x="0" y="0"/>
            <a:chExt cx="861281" cy="213895"/>
          </a:xfrm>
        </p:grpSpPr>
        <p:sp>
          <p:nvSpPr>
            <p:cNvPr id="9" name="Freeform 9"/>
            <p:cNvSpPr/>
            <p:nvPr/>
          </p:nvSpPr>
          <p:spPr>
            <a:xfrm>
              <a:off x="0" y="0"/>
              <a:ext cx="861281" cy="213895"/>
            </a:xfrm>
            <a:custGeom>
              <a:avLst/>
              <a:gdLst/>
              <a:ahLst/>
              <a:cxnLst/>
              <a:rect l="l" t="t" r="r" b="b"/>
              <a:pathLst>
                <a:path w="861281" h="213895">
                  <a:moveTo>
                    <a:pt x="0" y="0"/>
                  </a:moveTo>
                  <a:lnTo>
                    <a:pt x="861281" y="0"/>
                  </a:lnTo>
                  <a:lnTo>
                    <a:pt x="861281" y="213895"/>
                  </a:lnTo>
                  <a:lnTo>
                    <a:pt x="0" y="213895"/>
                  </a:lnTo>
                  <a:close/>
                </a:path>
              </a:pathLst>
            </a:custGeom>
            <a:solidFill>
              <a:srgbClr val="BBD8D8"/>
            </a:solidFill>
            <a:ln cap="sq">
              <a:noFill/>
              <a:prstDash val="solid"/>
              <a:miter/>
            </a:ln>
          </p:spPr>
        </p:sp>
        <p:sp>
          <p:nvSpPr>
            <p:cNvPr id="10" name="TextBox 10"/>
            <p:cNvSpPr txBox="1"/>
            <p:nvPr/>
          </p:nvSpPr>
          <p:spPr>
            <a:xfrm>
              <a:off x="0" y="-57150"/>
              <a:ext cx="861281" cy="271045"/>
            </a:xfrm>
            <a:prstGeom prst="rect">
              <a:avLst/>
            </a:prstGeom>
          </p:spPr>
          <p:txBody>
            <a:bodyPr lIns="50800" tIns="50800" rIns="50800" bIns="50800" rtlCol="0" anchor="ctr"/>
            <a:lstStyle/>
            <a:p>
              <a:pPr algn="ctr">
                <a:lnSpc>
                  <a:spcPts val="2940"/>
                </a:lnSpc>
              </a:pPr>
              <a:r>
                <a:rPr lang="en-US" sz="2100" b="1" dirty="0">
                  <a:solidFill>
                    <a:srgbClr val="000000"/>
                  </a:solidFill>
                  <a:latin typeface="Raleway Bold"/>
                  <a:ea typeface="Raleway Bold"/>
                  <a:cs typeface="Raleway Bold"/>
                  <a:sym typeface="Raleway Bold"/>
                </a:rPr>
                <a:t>Swan</a:t>
              </a:r>
            </a:p>
          </p:txBody>
        </p:sp>
      </p:grpSp>
      <p:sp>
        <p:nvSpPr>
          <p:cNvPr id="11" name="Freeform 11"/>
          <p:cNvSpPr/>
          <p:nvPr/>
        </p:nvSpPr>
        <p:spPr>
          <a:xfrm>
            <a:off x="719088" y="2694159"/>
            <a:ext cx="5003810" cy="3329808"/>
          </a:xfrm>
          <a:custGeom>
            <a:avLst/>
            <a:gdLst/>
            <a:ahLst/>
            <a:cxnLst/>
            <a:rect l="l" t="t" r="r" b="b"/>
            <a:pathLst>
              <a:path w="5003810" h="3329808">
                <a:moveTo>
                  <a:pt x="0" y="0"/>
                </a:moveTo>
                <a:lnTo>
                  <a:pt x="5003810" y="0"/>
                </a:lnTo>
                <a:lnTo>
                  <a:pt x="5003810" y="3329808"/>
                </a:lnTo>
                <a:lnTo>
                  <a:pt x="0" y="3329808"/>
                </a:lnTo>
                <a:lnTo>
                  <a:pt x="0" y="0"/>
                </a:lnTo>
                <a:close/>
              </a:path>
            </a:pathLst>
          </a:custGeom>
          <a:blipFill>
            <a:blip r:embed="rId2"/>
            <a:stretch>
              <a:fillRect/>
            </a:stretch>
          </a:blipFill>
        </p:spPr>
      </p:sp>
      <p:sp>
        <p:nvSpPr>
          <p:cNvPr id="12" name="Freeform 12"/>
          <p:cNvSpPr/>
          <p:nvPr/>
        </p:nvSpPr>
        <p:spPr>
          <a:xfrm>
            <a:off x="6367544" y="2076757"/>
            <a:ext cx="3782472" cy="4564611"/>
          </a:xfrm>
          <a:custGeom>
            <a:avLst/>
            <a:gdLst/>
            <a:ahLst/>
            <a:cxnLst/>
            <a:rect l="l" t="t" r="r" b="b"/>
            <a:pathLst>
              <a:path w="3782472" h="4564611">
                <a:moveTo>
                  <a:pt x="0" y="0"/>
                </a:moveTo>
                <a:lnTo>
                  <a:pt x="3782472" y="0"/>
                </a:lnTo>
                <a:lnTo>
                  <a:pt x="3782472" y="4564611"/>
                </a:lnTo>
                <a:lnTo>
                  <a:pt x="0" y="4564611"/>
                </a:lnTo>
                <a:lnTo>
                  <a:pt x="0" y="0"/>
                </a:lnTo>
                <a:close/>
              </a:path>
            </a:pathLst>
          </a:custGeom>
          <a:blipFill>
            <a:blip r:embed="rId3"/>
            <a:stretch>
              <a:fillRect b="-24375"/>
            </a:stretch>
          </a:blipFill>
        </p:spPr>
      </p:sp>
      <p:sp>
        <p:nvSpPr>
          <p:cNvPr id="13" name="Freeform 13"/>
          <p:cNvSpPr/>
          <p:nvPr/>
        </p:nvSpPr>
        <p:spPr>
          <a:xfrm>
            <a:off x="11047221" y="2558312"/>
            <a:ext cx="6212079" cy="4083056"/>
          </a:xfrm>
          <a:custGeom>
            <a:avLst/>
            <a:gdLst/>
            <a:ahLst/>
            <a:cxnLst/>
            <a:rect l="l" t="t" r="r" b="b"/>
            <a:pathLst>
              <a:path w="6212079" h="4083056">
                <a:moveTo>
                  <a:pt x="0" y="0"/>
                </a:moveTo>
                <a:lnTo>
                  <a:pt x="6212079" y="0"/>
                </a:lnTo>
                <a:lnTo>
                  <a:pt x="6212079" y="4083056"/>
                </a:lnTo>
                <a:lnTo>
                  <a:pt x="0" y="4083056"/>
                </a:lnTo>
                <a:lnTo>
                  <a:pt x="0" y="0"/>
                </a:lnTo>
                <a:close/>
              </a:path>
            </a:pathLst>
          </a:custGeom>
          <a:blipFill>
            <a:blip r:embed="rId4"/>
            <a:stretch>
              <a:fillRect/>
            </a:stretch>
          </a:blipFill>
        </p:spPr>
      </p:sp>
      <p:sp>
        <p:nvSpPr>
          <p:cNvPr id="14" name="TextBox 14"/>
          <p:cNvSpPr txBox="1"/>
          <p:nvPr/>
        </p:nvSpPr>
        <p:spPr>
          <a:xfrm>
            <a:off x="4125972" y="452959"/>
            <a:ext cx="8777912" cy="778098"/>
          </a:xfrm>
          <a:prstGeom prst="rect">
            <a:avLst/>
          </a:prstGeom>
        </p:spPr>
        <p:txBody>
          <a:bodyPr lIns="0" tIns="0" rIns="0" bIns="0" rtlCol="0" anchor="t">
            <a:spAutoFit/>
          </a:bodyPr>
          <a:lstStyle/>
          <a:p>
            <a:pPr marL="0" lvl="0" indent="0" algn="ctr">
              <a:lnSpc>
                <a:spcPts val="6360"/>
              </a:lnSpc>
              <a:spcBef>
                <a:spcPct val="0"/>
              </a:spcBef>
            </a:pPr>
            <a:r>
              <a:rPr lang="en-US" sz="5300" b="1" dirty="0">
                <a:solidFill>
                  <a:srgbClr val="000000"/>
                </a:solidFill>
                <a:latin typeface="Raleway Bold"/>
                <a:ea typeface="Raleway Bold"/>
                <a:cs typeface="Raleway Bold"/>
                <a:sym typeface="Raleway Bold"/>
              </a:rPr>
              <a:t>Notable bird species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305835" cy="10287000"/>
            <a:chOff x="0" y="0"/>
            <a:chExt cx="1660796" cy="2709333"/>
          </a:xfrm>
        </p:grpSpPr>
        <p:sp>
          <p:nvSpPr>
            <p:cNvPr id="3" name="Freeform 3"/>
            <p:cNvSpPr/>
            <p:nvPr/>
          </p:nvSpPr>
          <p:spPr>
            <a:xfrm>
              <a:off x="0" y="0"/>
              <a:ext cx="1660796" cy="2709333"/>
            </a:xfrm>
            <a:custGeom>
              <a:avLst/>
              <a:gdLst/>
              <a:ahLst/>
              <a:cxnLst/>
              <a:rect l="l" t="t" r="r" b="b"/>
              <a:pathLst>
                <a:path w="1660796" h="2709333">
                  <a:moveTo>
                    <a:pt x="0" y="0"/>
                  </a:moveTo>
                  <a:lnTo>
                    <a:pt x="1660796" y="0"/>
                  </a:lnTo>
                  <a:lnTo>
                    <a:pt x="1660796" y="2709333"/>
                  </a:lnTo>
                  <a:lnTo>
                    <a:pt x="0" y="2709333"/>
                  </a:lnTo>
                  <a:close/>
                </a:path>
              </a:pathLst>
            </a:custGeom>
            <a:solidFill>
              <a:srgbClr val="BBD8D8"/>
            </a:solidFill>
          </p:spPr>
        </p:sp>
        <p:sp>
          <p:nvSpPr>
            <p:cNvPr id="4" name="TextBox 4"/>
            <p:cNvSpPr txBox="1"/>
            <p:nvPr/>
          </p:nvSpPr>
          <p:spPr>
            <a:xfrm>
              <a:off x="0" y="-57150"/>
              <a:ext cx="1660796" cy="2766483"/>
            </a:xfrm>
            <a:prstGeom prst="rect">
              <a:avLst/>
            </a:prstGeom>
          </p:spPr>
          <p:txBody>
            <a:bodyPr lIns="50800" tIns="50800" rIns="50800" bIns="50800" rtlCol="0" anchor="ctr"/>
            <a:lstStyle/>
            <a:p>
              <a:pPr algn="ctr">
                <a:lnSpc>
                  <a:spcPts val="3220"/>
                </a:lnSpc>
              </a:pPr>
              <a:endParaRPr/>
            </a:p>
          </p:txBody>
        </p:sp>
      </p:grpSp>
      <p:grpSp>
        <p:nvGrpSpPr>
          <p:cNvPr id="5" name="Group 5"/>
          <p:cNvGrpSpPr/>
          <p:nvPr/>
        </p:nvGrpSpPr>
        <p:grpSpPr>
          <a:xfrm>
            <a:off x="337440" y="161762"/>
            <a:ext cx="4913256" cy="2657115"/>
            <a:chOff x="0" y="0"/>
            <a:chExt cx="1294026" cy="699816"/>
          </a:xfrm>
        </p:grpSpPr>
        <p:sp>
          <p:nvSpPr>
            <p:cNvPr id="6" name="Freeform 6"/>
            <p:cNvSpPr/>
            <p:nvPr/>
          </p:nvSpPr>
          <p:spPr>
            <a:xfrm>
              <a:off x="0" y="0"/>
              <a:ext cx="1294026" cy="699816"/>
            </a:xfrm>
            <a:custGeom>
              <a:avLst/>
              <a:gdLst/>
              <a:ahLst/>
              <a:cxnLst/>
              <a:rect l="l" t="t" r="r" b="b"/>
              <a:pathLst>
                <a:path w="1294026" h="699816">
                  <a:moveTo>
                    <a:pt x="0" y="0"/>
                  </a:moveTo>
                  <a:lnTo>
                    <a:pt x="1294026" y="0"/>
                  </a:lnTo>
                  <a:lnTo>
                    <a:pt x="1294026" y="699816"/>
                  </a:lnTo>
                  <a:lnTo>
                    <a:pt x="0" y="699816"/>
                  </a:lnTo>
                  <a:close/>
                </a:path>
              </a:pathLst>
            </a:custGeom>
            <a:solidFill>
              <a:srgbClr val="000000">
                <a:alpha val="0"/>
              </a:srgbClr>
            </a:solidFill>
            <a:ln w="85725" cap="sq">
              <a:solidFill>
                <a:srgbClr val="000000"/>
              </a:solidFill>
              <a:prstDash val="solid"/>
              <a:miter/>
            </a:ln>
          </p:spPr>
        </p:sp>
        <p:sp>
          <p:nvSpPr>
            <p:cNvPr id="7" name="TextBox 7"/>
            <p:cNvSpPr txBox="1"/>
            <p:nvPr/>
          </p:nvSpPr>
          <p:spPr>
            <a:xfrm>
              <a:off x="0" y="-9525"/>
              <a:ext cx="1294026" cy="709341"/>
            </a:xfrm>
            <a:prstGeom prst="rect">
              <a:avLst/>
            </a:prstGeom>
          </p:spPr>
          <p:txBody>
            <a:bodyPr lIns="50800" tIns="50800" rIns="50800" bIns="50800" rtlCol="0" anchor="ctr"/>
            <a:lstStyle/>
            <a:p>
              <a:pPr marL="0" lvl="0" indent="0" algn="ctr">
                <a:lnSpc>
                  <a:spcPts val="6720"/>
                </a:lnSpc>
                <a:spcBef>
                  <a:spcPct val="0"/>
                </a:spcBef>
              </a:pPr>
              <a:r>
                <a:rPr lang="en-US" altLang="zh-CN" sz="5600" b="1">
                  <a:solidFill>
                    <a:srgbClr val="000000"/>
                  </a:solidFill>
                  <a:latin typeface="Raleway Bold"/>
                  <a:ea typeface="Raleway Bold"/>
                  <a:cs typeface="Raleway Bold"/>
                  <a:sym typeface="Raleway Bold"/>
                </a:rPr>
                <a:t>Origin and History</a:t>
              </a:r>
            </a:p>
          </p:txBody>
        </p:sp>
      </p:grpSp>
      <p:sp>
        <p:nvSpPr>
          <p:cNvPr id="8" name="Freeform 8"/>
          <p:cNvSpPr/>
          <p:nvPr/>
        </p:nvSpPr>
        <p:spPr>
          <a:xfrm>
            <a:off x="0" y="4464890"/>
            <a:ext cx="6305835" cy="4222999"/>
          </a:xfrm>
          <a:custGeom>
            <a:avLst/>
            <a:gdLst/>
            <a:ahLst/>
            <a:cxnLst/>
            <a:rect l="l" t="t" r="r" b="b"/>
            <a:pathLst>
              <a:path w="6305835" h="4222999">
                <a:moveTo>
                  <a:pt x="0" y="0"/>
                </a:moveTo>
                <a:lnTo>
                  <a:pt x="6305835" y="0"/>
                </a:lnTo>
                <a:lnTo>
                  <a:pt x="6305835" y="4222999"/>
                </a:lnTo>
                <a:lnTo>
                  <a:pt x="0" y="4222999"/>
                </a:lnTo>
                <a:lnTo>
                  <a:pt x="0" y="0"/>
                </a:lnTo>
                <a:close/>
              </a:path>
            </a:pathLst>
          </a:custGeom>
          <a:blipFill>
            <a:blip r:embed="rId3"/>
            <a:stretch>
              <a:fillRect/>
            </a:stretch>
          </a:blipFill>
        </p:spPr>
      </p:sp>
      <p:sp>
        <p:nvSpPr>
          <p:cNvPr id="9" name="TextBox 9"/>
          <p:cNvSpPr txBox="1"/>
          <p:nvPr/>
        </p:nvSpPr>
        <p:spPr>
          <a:xfrm>
            <a:off x="6988895" y="3299054"/>
            <a:ext cx="10705741" cy="3892446"/>
          </a:xfrm>
          <a:prstGeom prst="rect">
            <a:avLst/>
          </a:prstGeom>
        </p:spPr>
        <p:txBody>
          <a:bodyPr lIns="0" tIns="0" rIns="0" bIns="0" rtlCol="0" anchor="t">
            <a:spAutoFit/>
          </a:bodyPr>
          <a:lstStyle/>
          <a:p>
            <a:pPr algn="l">
              <a:lnSpc>
                <a:spcPts val="4454"/>
              </a:lnSpc>
            </a:pPr>
            <a:r>
              <a:rPr lang="en-US" altLang="zh-CN" sz="2873" b="1">
                <a:solidFill>
                  <a:srgbClr val="000000"/>
                </a:solidFill>
                <a:latin typeface="Raleway Bold"/>
                <a:ea typeface="Raleway Bold"/>
                <a:cs typeface="Raleway Bold"/>
                <a:sym typeface="Raleway Bold"/>
              </a:rPr>
              <a:t>Formation:</a:t>
            </a:r>
          </a:p>
          <a:p>
            <a:pPr algn="l">
              <a:lnSpc>
                <a:spcPts val="4454"/>
              </a:lnSpc>
            </a:pPr>
            <a:r>
              <a:rPr lang="en-US" altLang="zh-CN" sz="2873">
                <a:solidFill>
                  <a:srgbClr val="000000"/>
                </a:solidFill>
                <a:latin typeface="Raleway"/>
                <a:ea typeface="Raleway"/>
                <a:cs typeface="Raleway"/>
                <a:sym typeface="Raleway"/>
              </a:rPr>
              <a:t>Lake Ohrid is a tectonic lake approximately 2-3 million years old, making it one of the oldest in the world. It was formed due to geological activity, when cracks in the Earth's crust created natural depressions that filled with water.</a:t>
            </a:r>
          </a:p>
          <a:p>
            <a:pPr algn="l">
              <a:lnSpc>
                <a:spcPts val="4454"/>
              </a:lnSpc>
            </a:pPr>
            <a:endParaRPr lang="en-US" sz="2873">
              <a:solidFill>
                <a:srgbClr val="000000"/>
              </a:solidFill>
              <a:latin typeface="Raleway"/>
              <a:ea typeface="Raleway"/>
              <a:cs typeface="Raleway"/>
              <a:sym typeface="Raleway"/>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797" y="7145478"/>
            <a:ext cx="3270175" cy="774721"/>
            <a:chOff x="0" y="0"/>
            <a:chExt cx="861281" cy="204042"/>
          </a:xfrm>
        </p:grpSpPr>
        <p:sp>
          <p:nvSpPr>
            <p:cNvPr id="3" name="Freeform 3"/>
            <p:cNvSpPr/>
            <p:nvPr/>
          </p:nvSpPr>
          <p:spPr>
            <a:xfrm>
              <a:off x="0" y="0"/>
              <a:ext cx="861281" cy="204042"/>
            </a:xfrm>
            <a:custGeom>
              <a:avLst/>
              <a:gdLst/>
              <a:ahLst/>
              <a:cxnLst/>
              <a:rect l="l" t="t" r="r" b="b"/>
              <a:pathLst>
                <a:path w="861281" h="204042">
                  <a:moveTo>
                    <a:pt x="0" y="0"/>
                  </a:moveTo>
                  <a:lnTo>
                    <a:pt x="861281" y="0"/>
                  </a:lnTo>
                  <a:lnTo>
                    <a:pt x="861281" y="204042"/>
                  </a:lnTo>
                  <a:lnTo>
                    <a:pt x="0" y="204042"/>
                  </a:lnTo>
                  <a:close/>
                </a:path>
              </a:pathLst>
            </a:custGeom>
            <a:solidFill>
              <a:srgbClr val="BBD8D8"/>
            </a:solidFill>
            <a:ln cap="sq">
              <a:noFill/>
              <a:prstDash val="solid"/>
              <a:miter/>
            </a:ln>
          </p:spPr>
        </p:sp>
        <p:sp>
          <p:nvSpPr>
            <p:cNvPr id="4" name="TextBox 4"/>
            <p:cNvSpPr txBox="1"/>
            <p:nvPr/>
          </p:nvSpPr>
          <p:spPr>
            <a:xfrm>
              <a:off x="0" y="-57150"/>
              <a:ext cx="861281" cy="261192"/>
            </a:xfrm>
            <a:prstGeom prst="rect">
              <a:avLst/>
            </a:prstGeom>
          </p:spPr>
          <p:txBody>
            <a:bodyPr lIns="50800" tIns="50800" rIns="50800" bIns="50800" rtlCol="0" anchor="ctr"/>
            <a:lstStyle/>
            <a:p>
              <a:pPr algn="ctr">
                <a:lnSpc>
                  <a:spcPts val="2940"/>
                </a:lnSpc>
              </a:pPr>
              <a:r>
                <a:rPr lang="en-US" sz="2100" b="1" dirty="0" err="1">
                  <a:solidFill>
                    <a:srgbClr val="000000"/>
                  </a:solidFill>
                  <a:latin typeface="Raleway Bold"/>
                  <a:ea typeface="Raleway Bold"/>
                  <a:cs typeface="Raleway Bold"/>
                  <a:sym typeface="Raleway Bold"/>
                </a:rPr>
                <a:t>Ohrid</a:t>
              </a:r>
              <a:r>
                <a:rPr lang="en-US" sz="2100" b="1" dirty="0">
                  <a:solidFill>
                    <a:srgbClr val="000000"/>
                  </a:solidFill>
                  <a:latin typeface="Raleway Bold"/>
                  <a:ea typeface="Raleway Bold"/>
                  <a:cs typeface="Raleway Bold"/>
                  <a:sym typeface="Raleway Bold"/>
                </a:rPr>
                <a:t> water turtle</a:t>
              </a:r>
            </a:p>
          </p:txBody>
        </p:sp>
      </p:grpSp>
      <p:grpSp>
        <p:nvGrpSpPr>
          <p:cNvPr id="5" name="Group 5"/>
          <p:cNvGrpSpPr/>
          <p:nvPr/>
        </p:nvGrpSpPr>
        <p:grpSpPr>
          <a:xfrm>
            <a:off x="6879840" y="7145478"/>
            <a:ext cx="3270175" cy="834308"/>
            <a:chOff x="0" y="0"/>
            <a:chExt cx="861281" cy="219735"/>
          </a:xfrm>
        </p:grpSpPr>
        <p:sp>
          <p:nvSpPr>
            <p:cNvPr id="6" name="Freeform 6"/>
            <p:cNvSpPr/>
            <p:nvPr/>
          </p:nvSpPr>
          <p:spPr>
            <a:xfrm>
              <a:off x="0" y="0"/>
              <a:ext cx="861281" cy="219735"/>
            </a:xfrm>
            <a:custGeom>
              <a:avLst/>
              <a:gdLst/>
              <a:ahLst/>
              <a:cxnLst/>
              <a:rect l="l" t="t" r="r" b="b"/>
              <a:pathLst>
                <a:path w="861281" h="219735">
                  <a:moveTo>
                    <a:pt x="0" y="0"/>
                  </a:moveTo>
                  <a:lnTo>
                    <a:pt x="861281" y="0"/>
                  </a:lnTo>
                  <a:lnTo>
                    <a:pt x="861281" y="219735"/>
                  </a:lnTo>
                  <a:lnTo>
                    <a:pt x="0" y="219735"/>
                  </a:lnTo>
                  <a:close/>
                </a:path>
              </a:pathLst>
            </a:custGeom>
            <a:solidFill>
              <a:srgbClr val="BBD8D8"/>
            </a:solidFill>
            <a:ln cap="sq">
              <a:noFill/>
              <a:prstDash val="solid"/>
              <a:miter/>
            </a:ln>
          </p:spPr>
        </p:sp>
        <p:sp>
          <p:nvSpPr>
            <p:cNvPr id="7" name="TextBox 7"/>
            <p:cNvSpPr txBox="1"/>
            <p:nvPr/>
          </p:nvSpPr>
          <p:spPr>
            <a:xfrm>
              <a:off x="0" y="-57150"/>
              <a:ext cx="861281" cy="276885"/>
            </a:xfrm>
            <a:prstGeom prst="rect">
              <a:avLst/>
            </a:prstGeom>
          </p:spPr>
          <p:txBody>
            <a:bodyPr lIns="50800" tIns="50800" rIns="50800" bIns="50800" rtlCol="0" anchor="ctr"/>
            <a:lstStyle/>
            <a:p>
              <a:pPr marL="0" lvl="0" indent="0" algn="ctr">
                <a:lnSpc>
                  <a:spcPts val="2940"/>
                </a:lnSpc>
                <a:spcBef>
                  <a:spcPct val="0"/>
                </a:spcBef>
              </a:pPr>
              <a:r>
                <a:rPr lang="en-US" sz="2100" b="1" dirty="0">
                  <a:solidFill>
                    <a:srgbClr val="000000"/>
                  </a:solidFill>
                  <a:latin typeface="Raleway Bold"/>
                  <a:ea typeface="Raleway Bold"/>
                  <a:cs typeface="Raleway Bold"/>
                  <a:sym typeface="Raleway Bold"/>
                </a:rPr>
                <a:t>River frog</a:t>
              </a:r>
            </a:p>
          </p:txBody>
        </p:sp>
      </p:grpSp>
      <p:grpSp>
        <p:nvGrpSpPr>
          <p:cNvPr id="8" name="Group 8"/>
          <p:cNvGrpSpPr/>
          <p:nvPr/>
        </p:nvGrpSpPr>
        <p:grpSpPr>
          <a:xfrm>
            <a:off x="13349626" y="7156567"/>
            <a:ext cx="3270175" cy="774721"/>
            <a:chOff x="0" y="0"/>
            <a:chExt cx="861281" cy="204042"/>
          </a:xfrm>
        </p:grpSpPr>
        <p:sp>
          <p:nvSpPr>
            <p:cNvPr id="9" name="Freeform 9"/>
            <p:cNvSpPr/>
            <p:nvPr/>
          </p:nvSpPr>
          <p:spPr>
            <a:xfrm>
              <a:off x="0" y="0"/>
              <a:ext cx="861281" cy="204042"/>
            </a:xfrm>
            <a:custGeom>
              <a:avLst/>
              <a:gdLst/>
              <a:ahLst/>
              <a:cxnLst/>
              <a:rect l="l" t="t" r="r" b="b"/>
              <a:pathLst>
                <a:path w="861281" h="204042">
                  <a:moveTo>
                    <a:pt x="0" y="0"/>
                  </a:moveTo>
                  <a:lnTo>
                    <a:pt x="861281" y="0"/>
                  </a:lnTo>
                  <a:lnTo>
                    <a:pt x="861281" y="204042"/>
                  </a:lnTo>
                  <a:lnTo>
                    <a:pt x="0" y="204042"/>
                  </a:lnTo>
                  <a:close/>
                </a:path>
              </a:pathLst>
            </a:custGeom>
            <a:solidFill>
              <a:srgbClr val="BBD8D8"/>
            </a:solidFill>
            <a:ln cap="sq">
              <a:noFill/>
              <a:prstDash val="solid"/>
              <a:miter/>
            </a:ln>
          </p:spPr>
        </p:sp>
        <p:sp>
          <p:nvSpPr>
            <p:cNvPr id="10" name="TextBox 10"/>
            <p:cNvSpPr txBox="1"/>
            <p:nvPr/>
          </p:nvSpPr>
          <p:spPr>
            <a:xfrm>
              <a:off x="0" y="-57150"/>
              <a:ext cx="861281" cy="261192"/>
            </a:xfrm>
            <a:prstGeom prst="rect">
              <a:avLst/>
            </a:prstGeom>
          </p:spPr>
          <p:txBody>
            <a:bodyPr lIns="50800" tIns="50800" rIns="50800" bIns="50800" rtlCol="0" anchor="ctr"/>
            <a:lstStyle/>
            <a:p>
              <a:pPr marL="0" lvl="0" indent="0" algn="ctr">
                <a:lnSpc>
                  <a:spcPts val="2940"/>
                </a:lnSpc>
                <a:spcBef>
                  <a:spcPct val="0"/>
                </a:spcBef>
              </a:pPr>
              <a:r>
                <a:rPr lang="en-US" sz="2100" b="1" dirty="0">
                  <a:solidFill>
                    <a:srgbClr val="000000"/>
                  </a:solidFill>
                  <a:latin typeface="Raleway Bold"/>
                  <a:ea typeface="Raleway Bold"/>
                  <a:cs typeface="Raleway Bold"/>
                  <a:sym typeface="Raleway Bold"/>
                </a:rPr>
                <a:t>Yellow-headed reptile</a:t>
              </a:r>
            </a:p>
          </p:txBody>
        </p:sp>
      </p:grpSp>
      <p:sp>
        <p:nvSpPr>
          <p:cNvPr id="11" name="Freeform 11"/>
          <p:cNvSpPr/>
          <p:nvPr/>
        </p:nvSpPr>
        <p:spPr>
          <a:xfrm>
            <a:off x="321834" y="2733070"/>
            <a:ext cx="5541444" cy="3516355"/>
          </a:xfrm>
          <a:custGeom>
            <a:avLst/>
            <a:gdLst/>
            <a:ahLst/>
            <a:cxnLst/>
            <a:rect l="l" t="t" r="r" b="b"/>
            <a:pathLst>
              <a:path w="5541444" h="3516355">
                <a:moveTo>
                  <a:pt x="0" y="0"/>
                </a:moveTo>
                <a:lnTo>
                  <a:pt x="5541444" y="0"/>
                </a:lnTo>
                <a:lnTo>
                  <a:pt x="5541444" y="3516355"/>
                </a:lnTo>
                <a:lnTo>
                  <a:pt x="0" y="3516355"/>
                </a:lnTo>
                <a:lnTo>
                  <a:pt x="0" y="0"/>
                </a:lnTo>
                <a:close/>
              </a:path>
            </a:pathLst>
          </a:custGeom>
          <a:blipFill>
            <a:blip r:embed="rId2"/>
            <a:stretch>
              <a:fillRect l="-2697" r="-2697"/>
            </a:stretch>
          </a:blipFill>
        </p:spPr>
      </p:sp>
      <p:sp>
        <p:nvSpPr>
          <p:cNvPr id="12" name="Freeform 12"/>
          <p:cNvSpPr/>
          <p:nvPr/>
        </p:nvSpPr>
        <p:spPr>
          <a:xfrm>
            <a:off x="6269188" y="2733070"/>
            <a:ext cx="5284140" cy="3516355"/>
          </a:xfrm>
          <a:custGeom>
            <a:avLst/>
            <a:gdLst/>
            <a:ahLst/>
            <a:cxnLst/>
            <a:rect l="l" t="t" r="r" b="b"/>
            <a:pathLst>
              <a:path w="5284140" h="3516355">
                <a:moveTo>
                  <a:pt x="0" y="0"/>
                </a:moveTo>
                <a:lnTo>
                  <a:pt x="5284141" y="0"/>
                </a:lnTo>
                <a:lnTo>
                  <a:pt x="5284141" y="3516355"/>
                </a:lnTo>
                <a:lnTo>
                  <a:pt x="0" y="3516355"/>
                </a:lnTo>
                <a:lnTo>
                  <a:pt x="0" y="0"/>
                </a:lnTo>
                <a:close/>
              </a:path>
            </a:pathLst>
          </a:custGeom>
          <a:blipFill>
            <a:blip r:embed="rId3"/>
            <a:stretch>
              <a:fillRect/>
            </a:stretch>
          </a:blipFill>
        </p:spPr>
      </p:sp>
      <p:sp>
        <p:nvSpPr>
          <p:cNvPr id="13" name="Freeform 13"/>
          <p:cNvSpPr/>
          <p:nvPr/>
        </p:nvSpPr>
        <p:spPr>
          <a:xfrm>
            <a:off x="12255586" y="2733070"/>
            <a:ext cx="5003714" cy="3733540"/>
          </a:xfrm>
          <a:custGeom>
            <a:avLst/>
            <a:gdLst/>
            <a:ahLst/>
            <a:cxnLst/>
            <a:rect l="l" t="t" r="r" b="b"/>
            <a:pathLst>
              <a:path w="5003714" h="3733540">
                <a:moveTo>
                  <a:pt x="0" y="0"/>
                </a:moveTo>
                <a:lnTo>
                  <a:pt x="5003714" y="0"/>
                </a:lnTo>
                <a:lnTo>
                  <a:pt x="5003714" y="3733540"/>
                </a:lnTo>
                <a:lnTo>
                  <a:pt x="0" y="3733540"/>
                </a:lnTo>
                <a:lnTo>
                  <a:pt x="0" y="0"/>
                </a:lnTo>
                <a:close/>
              </a:path>
            </a:pathLst>
          </a:custGeom>
          <a:blipFill>
            <a:blip r:embed="rId4"/>
            <a:stretch>
              <a:fillRect/>
            </a:stretch>
          </a:blipFill>
        </p:spPr>
      </p:sp>
      <p:sp>
        <p:nvSpPr>
          <p:cNvPr id="14" name="TextBox 14"/>
          <p:cNvSpPr txBox="1"/>
          <p:nvPr/>
        </p:nvSpPr>
        <p:spPr>
          <a:xfrm>
            <a:off x="4125972" y="452959"/>
            <a:ext cx="8777912" cy="778098"/>
          </a:xfrm>
          <a:prstGeom prst="rect">
            <a:avLst/>
          </a:prstGeom>
        </p:spPr>
        <p:txBody>
          <a:bodyPr lIns="0" tIns="0" rIns="0" bIns="0" rtlCol="0" anchor="t">
            <a:spAutoFit/>
          </a:bodyPr>
          <a:lstStyle/>
          <a:p>
            <a:pPr marL="0" lvl="0" indent="0" algn="ctr">
              <a:lnSpc>
                <a:spcPts val="6360"/>
              </a:lnSpc>
              <a:spcBef>
                <a:spcPct val="0"/>
              </a:spcBef>
            </a:pPr>
            <a:r>
              <a:rPr lang="en-US" sz="5300" b="1" dirty="0">
                <a:solidFill>
                  <a:srgbClr val="000000"/>
                </a:solidFill>
                <a:latin typeface="Raleway Bold"/>
                <a:ea typeface="Raleway Bold"/>
                <a:cs typeface="Raleway Bold"/>
                <a:sym typeface="Raleway Bold"/>
              </a:rPr>
              <a:t>Other types of animals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797" y="6928487"/>
            <a:ext cx="3270175" cy="991712"/>
            <a:chOff x="0" y="-57150"/>
            <a:chExt cx="861281" cy="261192"/>
          </a:xfrm>
        </p:grpSpPr>
        <p:sp>
          <p:nvSpPr>
            <p:cNvPr id="3" name="Freeform 3"/>
            <p:cNvSpPr/>
            <p:nvPr/>
          </p:nvSpPr>
          <p:spPr>
            <a:xfrm>
              <a:off x="0" y="-6241"/>
              <a:ext cx="861281" cy="204042"/>
            </a:xfrm>
            <a:custGeom>
              <a:avLst/>
              <a:gdLst/>
              <a:ahLst/>
              <a:cxnLst/>
              <a:rect l="l" t="t" r="r" b="b"/>
              <a:pathLst>
                <a:path w="861281" h="204042">
                  <a:moveTo>
                    <a:pt x="0" y="0"/>
                  </a:moveTo>
                  <a:lnTo>
                    <a:pt x="861281" y="0"/>
                  </a:lnTo>
                  <a:lnTo>
                    <a:pt x="861281" y="204042"/>
                  </a:lnTo>
                  <a:lnTo>
                    <a:pt x="0" y="204042"/>
                  </a:lnTo>
                  <a:close/>
                </a:path>
              </a:pathLst>
            </a:custGeom>
            <a:solidFill>
              <a:srgbClr val="BBD8D8"/>
            </a:solidFill>
            <a:ln cap="sq">
              <a:noFill/>
              <a:prstDash val="solid"/>
              <a:miter/>
            </a:ln>
          </p:spPr>
        </p:sp>
        <p:sp>
          <p:nvSpPr>
            <p:cNvPr id="4" name="TextBox 4"/>
            <p:cNvSpPr txBox="1"/>
            <p:nvPr/>
          </p:nvSpPr>
          <p:spPr>
            <a:xfrm>
              <a:off x="0" y="-57150"/>
              <a:ext cx="861281" cy="261192"/>
            </a:xfrm>
            <a:prstGeom prst="rect">
              <a:avLst/>
            </a:prstGeom>
          </p:spPr>
          <p:txBody>
            <a:bodyPr lIns="50800" tIns="50800" rIns="50800" bIns="50800" rtlCol="0" anchor="ctr"/>
            <a:lstStyle/>
            <a:p>
              <a:pPr algn="ctr">
                <a:lnSpc>
                  <a:spcPts val="2940"/>
                </a:lnSpc>
              </a:pPr>
              <a:r>
                <a:rPr lang="en-US" sz="2100" b="1" dirty="0">
                  <a:solidFill>
                    <a:srgbClr val="000000"/>
                  </a:solidFill>
                  <a:latin typeface="Raleway Bold"/>
                  <a:ea typeface="Raleway Bold"/>
                  <a:cs typeface="Raleway Bold"/>
                  <a:sym typeface="Raleway Bold"/>
                </a:rPr>
                <a:t>Wild boar</a:t>
              </a:r>
            </a:p>
          </p:txBody>
        </p:sp>
      </p:grpSp>
      <p:grpSp>
        <p:nvGrpSpPr>
          <p:cNvPr id="5" name="Group 5"/>
          <p:cNvGrpSpPr/>
          <p:nvPr/>
        </p:nvGrpSpPr>
        <p:grpSpPr>
          <a:xfrm>
            <a:off x="6879840" y="7145478"/>
            <a:ext cx="3270175" cy="834308"/>
            <a:chOff x="0" y="0"/>
            <a:chExt cx="861281" cy="219735"/>
          </a:xfrm>
        </p:grpSpPr>
        <p:sp>
          <p:nvSpPr>
            <p:cNvPr id="6" name="Freeform 6"/>
            <p:cNvSpPr/>
            <p:nvPr/>
          </p:nvSpPr>
          <p:spPr>
            <a:xfrm>
              <a:off x="0" y="0"/>
              <a:ext cx="861281" cy="219735"/>
            </a:xfrm>
            <a:custGeom>
              <a:avLst/>
              <a:gdLst/>
              <a:ahLst/>
              <a:cxnLst/>
              <a:rect l="l" t="t" r="r" b="b"/>
              <a:pathLst>
                <a:path w="861281" h="219735">
                  <a:moveTo>
                    <a:pt x="0" y="0"/>
                  </a:moveTo>
                  <a:lnTo>
                    <a:pt x="861281" y="0"/>
                  </a:lnTo>
                  <a:lnTo>
                    <a:pt x="861281" y="219735"/>
                  </a:lnTo>
                  <a:lnTo>
                    <a:pt x="0" y="219735"/>
                  </a:lnTo>
                  <a:close/>
                </a:path>
              </a:pathLst>
            </a:custGeom>
            <a:solidFill>
              <a:srgbClr val="BBD8D8"/>
            </a:solidFill>
            <a:ln cap="sq">
              <a:noFill/>
              <a:prstDash val="solid"/>
              <a:miter/>
            </a:ln>
          </p:spPr>
        </p:sp>
        <p:sp>
          <p:nvSpPr>
            <p:cNvPr id="7" name="TextBox 7"/>
            <p:cNvSpPr txBox="1"/>
            <p:nvPr/>
          </p:nvSpPr>
          <p:spPr>
            <a:xfrm>
              <a:off x="0" y="-57150"/>
              <a:ext cx="861281" cy="276885"/>
            </a:xfrm>
            <a:prstGeom prst="rect">
              <a:avLst/>
            </a:prstGeom>
          </p:spPr>
          <p:txBody>
            <a:bodyPr lIns="50800" tIns="50800" rIns="50800" bIns="50800" rtlCol="0" anchor="ctr"/>
            <a:lstStyle/>
            <a:p>
              <a:pPr marL="0" lvl="0" indent="0" algn="ctr">
                <a:lnSpc>
                  <a:spcPts val="2940"/>
                </a:lnSpc>
                <a:spcBef>
                  <a:spcPct val="0"/>
                </a:spcBef>
              </a:pPr>
              <a:r>
                <a:rPr lang="en-US" sz="2100" b="1" dirty="0">
                  <a:solidFill>
                    <a:srgbClr val="000000"/>
                  </a:solidFill>
                  <a:latin typeface="Raleway Bold"/>
                  <a:ea typeface="Raleway Bold"/>
                  <a:cs typeface="Raleway Bold"/>
                  <a:sym typeface="Raleway Bold"/>
                </a:rPr>
                <a:t>Badger</a:t>
              </a:r>
            </a:p>
          </p:txBody>
        </p:sp>
      </p:grpSp>
      <p:grpSp>
        <p:nvGrpSpPr>
          <p:cNvPr id="8" name="Group 8"/>
          <p:cNvGrpSpPr/>
          <p:nvPr/>
        </p:nvGrpSpPr>
        <p:grpSpPr>
          <a:xfrm>
            <a:off x="13335000" y="7159538"/>
            <a:ext cx="3270175" cy="774721"/>
            <a:chOff x="0" y="0"/>
            <a:chExt cx="861281" cy="204042"/>
          </a:xfrm>
        </p:grpSpPr>
        <p:sp>
          <p:nvSpPr>
            <p:cNvPr id="9" name="Freeform 9"/>
            <p:cNvSpPr/>
            <p:nvPr/>
          </p:nvSpPr>
          <p:spPr>
            <a:xfrm>
              <a:off x="0" y="0"/>
              <a:ext cx="861281" cy="204042"/>
            </a:xfrm>
            <a:custGeom>
              <a:avLst/>
              <a:gdLst/>
              <a:ahLst/>
              <a:cxnLst/>
              <a:rect l="l" t="t" r="r" b="b"/>
              <a:pathLst>
                <a:path w="861281" h="204042">
                  <a:moveTo>
                    <a:pt x="0" y="0"/>
                  </a:moveTo>
                  <a:lnTo>
                    <a:pt x="861281" y="0"/>
                  </a:lnTo>
                  <a:lnTo>
                    <a:pt x="861281" y="204042"/>
                  </a:lnTo>
                  <a:lnTo>
                    <a:pt x="0" y="204042"/>
                  </a:lnTo>
                  <a:close/>
                </a:path>
              </a:pathLst>
            </a:custGeom>
            <a:solidFill>
              <a:srgbClr val="BBD8D8"/>
            </a:solidFill>
            <a:ln cap="sq">
              <a:noFill/>
              <a:prstDash val="solid"/>
              <a:miter/>
            </a:ln>
          </p:spPr>
        </p:sp>
        <p:sp>
          <p:nvSpPr>
            <p:cNvPr id="10" name="TextBox 10"/>
            <p:cNvSpPr txBox="1"/>
            <p:nvPr/>
          </p:nvSpPr>
          <p:spPr>
            <a:xfrm>
              <a:off x="0" y="-57150"/>
              <a:ext cx="861281" cy="261192"/>
            </a:xfrm>
            <a:prstGeom prst="rect">
              <a:avLst/>
            </a:prstGeom>
          </p:spPr>
          <p:txBody>
            <a:bodyPr lIns="50800" tIns="50800" rIns="50800" bIns="50800" rtlCol="0" anchor="ctr"/>
            <a:lstStyle/>
            <a:p>
              <a:pPr marL="0" lvl="0" indent="0" algn="ctr">
                <a:lnSpc>
                  <a:spcPts val="2940"/>
                </a:lnSpc>
                <a:spcBef>
                  <a:spcPct val="0"/>
                </a:spcBef>
              </a:pPr>
              <a:r>
                <a:rPr lang="en-US" sz="2100" b="1" dirty="0">
                  <a:solidFill>
                    <a:srgbClr val="000000"/>
                  </a:solidFill>
                  <a:latin typeface="Raleway Bold"/>
                  <a:ea typeface="Raleway Bold"/>
                  <a:cs typeface="Raleway Bold"/>
                  <a:sym typeface="Raleway Bold"/>
                </a:rPr>
                <a:t>Fox</a:t>
              </a:r>
            </a:p>
          </p:txBody>
        </p:sp>
      </p:grpSp>
      <p:sp>
        <p:nvSpPr>
          <p:cNvPr id="11" name="Freeform 11"/>
          <p:cNvSpPr/>
          <p:nvPr/>
        </p:nvSpPr>
        <p:spPr>
          <a:xfrm>
            <a:off x="299595" y="2833299"/>
            <a:ext cx="4982904" cy="3315896"/>
          </a:xfrm>
          <a:custGeom>
            <a:avLst/>
            <a:gdLst/>
            <a:ahLst/>
            <a:cxnLst/>
            <a:rect l="l" t="t" r="r" b="b"/>
            <a:pathLst>
              <a:path w="4982904" h="3315896">
                <a:moveTo>
                  <a:pt x="0" y="0"/>
                </a:moveTo>
                <a:lnTo>
                  <a:pt x="4982904" y="0"/>
                </a:lnTo>
                <a:lnTo>
                  <a:pt x="4982904" y="3315897"/>
                </a:lnTo>
                <a:lnTo>
                  <a:pt x="0" y="3315897"/>
                </a:lnTo>
                <a:lnTo>
                  <a:pt x="0" y="0"/>
                </a:lnTo>
                <a:close/>
              </a:path>
            </a:pathLst>
          </a:custGeom>
          <a:blipFill>
            <a:blip r:embed="rId2"/>
            <a:stretch>
              <a:fillRect/>
            </a:stretch>
          </a:blipFill>
        </p:spPr>
      </p:sp>
      <p:sp>
        <p:nvSpPr>
          <p:cNvPr id="12" name="Freeform 12"/>
          <p:cNvSpPr/>
          <p:nvPr/>
        </p:nvSpPr>
        <p:spPr>
          <a:xfrm>
            <a:off x="6193577" y="2833299"/>
            <a:ext cx="4642701" cy="3482026"/>
          </a:xfrm>
          <a:custGeom>
            <a:avLst/>
            <a:gdLst/>
            <a:ahLst/>
            <a:cxnLst/>
            <a:rect l="l" t="t" r="r" b="b"/>
            <a:pathLst>
              <a:path w="4642701" h="3482026">
                <a:moveTo>
                  <a:pt x="0" y="0"/>
                </a:moveTo>
                <a:lnTo>
                  <a:pt x="4642702" y="0"/>
                </a:lnTo>
                <a:lnTo>
                  <a:pt x="4642702" y="3482026"/>
                </a:lnTo>
                <a:lnTo>
                  <a:pt x="0" y="3482026"/>
                </a:lnTo>
                <a:lnTo>
                  <a:pt x="0" y="0"/>
                </a:lnTo>
                <a:close/>
              </a:path>
            </a:pathLst>
          </a:custGeom>
          <a:blipFill>
            <a:blip r:embed="rId3"/>
            <a:stretch>
              <a:fillRect/>
            </a:stretch>
          </a:blipFill>
        </p:spPr>
      </p:sp>
      <p:sp>
        <p:nvSpPr>
          <p:cNvPr id="13" name="Freeform 13"/>
          <p:cNvSpPr/>
          <p:nvPr/>
        </p:nvSpPr>
        <p:spPr>
          <a:xfrm>
            <a:off x="11437092" y="2833299"/>
            <a:ext cx="5632251" cy="3482026"/>
          </a:xfrm>
          <a:custGeom>
            <a:avLst/>
            <a:gdLst/>
            <a:ahLst/>
            <a:cxnLst/>
            <a:rect l="l" t="t" r="r" b="b"/>
            <a:pathLst>
              <a:path w="5632251" h="3482026">
                <a:moveTo>
                  <a:pt x="0" y="0"/>
                </a:moveTo>
                <a:lnTo>
                  <a:pt x="5632251" y="0"/>
                </a:lnTo>
                <a:lnTo>
                  <a:pt x="5632251" y="3482026"/>
                </a:lnTo>
                <a:lnTo>
                  <a:pt x="0" y="3482026"/>
                </a:lnTo>
                <a:lnTo>
                  <a:pt x="0" y="0"/>
                </a:lnTo>
                <a:close/>
              </a:path>
            </a:pathLst>
          </a:custGeom>
          <a:blipFill>
            <a:blip r:embed="rId4"/>
            <a:stretch>
              <a:fillRect/>
            </a:stretch>
          </a:blipFill>
        </p:spPr>
      </p:sp>
      <p:sp>
        <p:nvSpPr>
          <p:cNvPr id="14" name="TextBox 14"/>
          <p:cNvSpPr txBox="1"/>
          <p:nvPr/>
        </p:nvSpPr>
        <p:spPr>
          <a:xfrm>
            <a:off x="4125972" y="452959"/>
            <a:ext cx="8777912" cy="778098"/>
          </a:xfrm>
          <a:prstGeom prst="rect">
            <a:avLst/>
          </a:prstGeom>
        </p:spPr>
        <p:txBody>
          <a:bodyPr lIns="0" tIns="0" rIns="0" bIns="0" rtlCol="0" anchor="t">
            <a:spAutoFit/>
          </a:bodyPr>
          <a:lstStyle/>
          <a:p>
            <a:pPr marL="0" lvl="0" indent="0" algn="ctr">
              <a:lnSpc>
                <a:spcPts val="6360"/>
              </a:lnSpc>
              <a:spcBef>
                <a:spcPct val="0"/>
              </a:spcBef>
            </a:pPr>
            <a:r>
              <a:rPr lang="en-US" sz="5300" b="1" dirty="0">
                <a:solidFill>
                  <a:srgbClr val="000000"/>
                </a:solidFill>
                <a:latin typeface="Raleway Bold"/>
                <a:ea typeface="Raleway Bold"/>
                <a:cs typeface="Raleway Bold"/>
                <a:sym typeface="Raleway Bold"/>
              </a:rPr>
              <a:t>Mammals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0"/>
            <a:ext cx="5490083" cy="10287000"/>
            <a:chOff x="0" y="0"/>
            <a:chExt cx="1445948" cy="2709333"/>
          </a:xfrm>
        </p:grpSpPr>
        <p:sp>
          <p:nvSpPr>
            <p:cNvPr id="3" name="Freeform 3"/>
            <p:cNvSpPr/>
            <p:nvPr/>
          </p:nvSpPr>
          <p:spPr>
            <a:xfrm>
              <a:off x="0" y="0"/>
              <a:ext cx="1445948" cy="2709333"/>
            </a:xfrm>
            <a:custGeom>
              <a:avLst/>
              <a:gdLst/>
              <a:ahLst/>
              <a:cxnLst/>
              <a:rect l="l" t="t" r="r" b="b"/>
              <a:pathLst>
                <a:path w="1445948" h="2709333">
                  <a:moveTo>
                    <a:pt x="0" y="0"/>
                  </a:moveTo>
                  <a:lnTo>
                    <a:pt x="1445948" y="0"/>
                  </a:lnTo>
                  <a:lnTo>
                    <a:pt x="1445948" y="2709333"/>
                  </a:lnTo>
                  <a:lnTo>
                    <a:pt x="0" y="2709333"/>
                  </a:lnTo>
                  <a:close/>
                </a:path>
              </a:pathLst>
            </a:custGeom>
            <a:solidFill>
              <a:srgbClr val="BBD8D8"/>
            </a:solidFill>
          </p:spPr>
        </p:sp>
        <p:sp>
          <p:nvSpPr>
            <p:cNvPr id="4" name="TextBox 4"/>
            <p:cNvSpPr txBox="1"/>
            <p:nvPr/>
          </p:nvSpPr>
          <p:spPr>
            <a:xfrm>
              <a:off x="0" y="-57150"/>
              <a:ext cx="1445948" cy="2766483"/>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a:off x="8003509" y="1733229"/>
            <a:ext cx="6983938" cy="6067296"/>
          </a:xfrm>
          <a:custGeom>
            <a:avLst/>
            <a:gdLst/>
            <a:ahLst/>
            <a:cxnLst/>
            <a:rect l="l" t="t" r="r" b="b"/>
            <a:pathLst>
              <a:path w="6983938" h="6067296">
                <a:moveTo>
                  <a:pt x="0" y="0"/>
                </a:moveTo>
                <a:lnTo>
                  <a:pt x="6983938" y="0"/>
                </a:lnTo>
                <a:lnTo>
                  <a:pt x="6983938" y="6067296"/>
                </a:lnTo>
                <a:lnTo>
                  <a:pt x="0" y="60672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718421" y="443975"/>
            <a:ext cx="8829018" cy="637226"/>
          </a:xfrm>
          <a:prstGeom prst="rect">
            <a:avLst/>
          </a:prstGeom>
        </p:spPr>
        <p:txBody>
          <a:bodyPr lIns="0" tIns="0" rIns="0" bIns="0" rtlCol="0" anchor="t">
            <a:spAutoFit/>
          </a:bodyPr>
          <a:lstStyle/>
          <a:p>
            <a:pPr algn="ctr">
              <a:lnSpc>
                <a:spcPts val="5379"/>
              </a:lnSpc>
            </a:pPr>
            <a:r>
              <a:rPr lang="en-US" sz="3842" b="1" dirty="0">
                <a:solidFill>
                  <a:srgbClr val="000000"/>
                </a:solidFill>
                <a:latin typeface="Raleway Bold"/>
                <a:ea typeface="Raleway Bold"/>
                <a:cs typeface="Raleway Bold"/>
                <a:sym typeface="Raleway Bold"/>
              </a:rPr>
              <a:t>Natural threats</a:t>
            </a:r>
          </a:p>
        </p:txBody>
      </p:sp>
      <p:sp>
        <p:nvSpPr>
          <p:cNvPr id="7" name="TextBox 7"/>
          <p:cNvSpPr txBox="1"/>
          <p:nvPr/>
        </p:nvSpPr>
        <p:spPr>
          <a:xfrm>
            <a:off x="-119803" y="2554051"/>
            <a:ext cx="5631782" cy="547328"/>
          </a:xfrm>
          <a:prstGeom prst="rect">
            <a:avLst/>
          </a:prstGeom>
        </p:spPr>
        <p:txBody>
          <a:bodyPr lIns="0" tIns="0" rIns="0" bIns="0" rtlCol="0" anchor="t">
            <a:spAutoFit/>
          </a:bodyPr>
          <a:lstStyle/>
          <a:p>
            <a:pPr algn="ctr">
              <a:lnSpc>
                <a:spcPts val="4479"/>
              </a:lnSpc>
              <a:spcBef>
                <a:spcPct val="0"/>
              </a:spcBef>
            </a:pPr>
            <a:r>
              <a:rPr lang="en-US" sz="3199" b="1" dirty="0">
                <a:solidFill>
                  <a:srgbClr val="000000"/>
                </a:solidFill>
                <a:latin typeface="Raleway Bold"/>
                <a:ea typeface="Raleway Bold"/>
                <a:cs typeface="Raleway Bold"/>
                <a:sym typeface="Raleway Bold"/>
              </a:rPr>
              <a:t>Climate change</a:t>
            </a:r>
          </a:p>
        </p:txBody>
      </p:sp>
      <p:sp>
        <p:nvSpPr>
          <p:cNvPr id="8" name="TextBox 8"/>
          <p:cNvSpPr txBox="1"/>
          <p:nvPr/>
        </p:nvSpPr>
        <p:spPr>
          <a:xfrm>
            <a:off x="0" y="4638675"/>
            <a:ext cx="5441129" cy="504825"/>
          </a:xfrm>
          <a:prstGeom prst="rect">
            <a:avLst/>
          </a:prstGeom>
        </p:spPr>
        <p:txBody>
          <a:bodyPr lIns="0" tIns="0" rIns="0" bIns="0" rtlCol="0" anchor="t">
            <a:spAutoFit/>
          </a:bodyPr>
          <a:lstStyle/>
          <a:p>
            <a:pPr algn="ctr">
              <a:lnSpc>
                <a:spcPts val="4199"/>
              </a:lnSpc>
              <a:spcBef>
                <a:spcPct val="0"/>
              </a:spcBef>
            </a:pPr>
            <a:r>
              <a:rPr lang="en-US" sz="2999" b="1" dirty="0" err="1">
                <a:solidFill>
                  <a:srgbClr val="000000"/>
                </a:solidFill>
                <a:latin typeface="Raleway Bold"/>
                <a:ea typeface="Raleway Bold"/>
                <a:cs typeface="Raleway Bold"/>
                <a:sym typeface="Raleway Bold"/>
              </a:rPr>
              <a:t>Drynes</a:t>
            </a:r>
            <a:endParaRPr lang="en-US" sz="2999" b="1" dirty="0">
              <a:solidFill>
                <a:srgbClr val="000000"/>
              </a:solidFill>
              <a:latin typeface="Raleway Bold"/>
              <a:ea typeface="Raleway Bold"/>
              <a:cs typeface="Raleway Bold"/>
              <a:sym typeface="Raleway Bold"/>
            </a:endParaRPr>
          </a:p>
        </p:txBody>
      </p:sp>
      <p:sp>
        <p:nvSpPr>
          <p:cNvPr id="9" name="TextBox 9"/>
          <p:cNvSpPr txBox="1"/>
          <p:nvPr/>
        </p:nvSpPr>
        <p:spPr>
          <a:xfrm>
            <a:off x="0" y="6727749"/>
            <a:ext cx="5441129" cy="531684"/>
          </a:xfrm>
          <a:prstGeom prst="rect">
            <a:avLst/>
          </a:prstGeom>
        </p:spPr>
        <p:txBody>
          <a:bodyPr lIns="0" tIns="0" rIns="0" bIns="0" rtlCol="0" anchor="t">
            <a:spAutoFit/>
          </a:bodyPr>
          <a:lstStyle/>
          <a:p>
            <a:pPr algn="ctr">
              <a:lnSpc>
                <a:spcPts val="4516"/>
              </a:lnSpc>
              <a:spcBef>
                <a:spcPct val="0"/>
              </a:spcBef>
            </a:pPr>
            <a:r>
              <a:rPr lang="en-US" sz="3225" b="1" dirty="0">
                <a:solidFill>
                  <a:srgbClr val="000000"/>
                </a:solidFill>
                <a:latin typeface="Raleway Bold"/>
                <a:ea typeface="Raleway Bold"/>
                <a:cs typeface="Raleway Bold"/>
                <a:sym typeface="Raleway Bold"/>
              </a:rPr>
              <a:t>Water level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0"/>
            <a:ext cx="5490083" cy="10287000"/>
            <a:chOff x="0" y="0"/>
            <a:chExt cx="1445948" cy="2709333"/>
          </a:xfrm>
        </p:grpSpPr>
        <p:sp>
          <p:nvSpPr>
            <p:cNvPr id="3" name="Freeform 3"/>
            <p:cNvSpPr/>
            <p:nvPr/>
          </p:nvSpPr>
          <p:spPr>
            <a:xfrm>
              <a:off x="0" y="0"/>
              <a:ext cx="1445948" cy="2709333"/>
            </a:xfrm>
            <a:custGeom>
              <a:avLst/>
              <a:gdLst/>
              <a:ahLst/>
              <a:cxnLst/>
              <a:rect l="l" t="t" r="r" b="b"/>
              <a:pathLst>
                <a:path w="1445948" h="2709333">
                  <a:moveTo>
                    <a:pt x="0" y="0"/>
                  </a:moveTo>
                  <a:lnTo>
                    <a:pt x="1445948" y="0"/>
                  </a:lnTo>
                  <a:lnTo>
                    <a:pt x="1445948" y="2709333"/>
                  </a:lnTo>
                  <a:lnTo>
                    <a:pt x="0" y="2709333"/>
                  </a:lnTo>
                  <a:close/>
                </a:path>
              </a:pathLst>
            </a:custGeom>
            <a:solidFill>
              <a:srgbClr val="BBD8D8"/>
            </a:solidFill>
          </p:spPr>
        </p:sp>
        <p:sp>
          <p:nvSpPr>
            <p:cNvPr id="4" name="TextBox 4"/>
            <p:cNvSpPr txBox="1"/>
            <p:nvPr/>
          </p:nvSpPr>
          <p:spPr>
            <a:xfrm>
              <a:off x="0" y="-57150"/>
              <a:ext cx="1445948" cy="2766483"/>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a:off x="7986809" y="708458"/>
            <a:ext cx="7143952" cy="7970937"/>
          </a:xfrm>
          <a:custGeom>
            <a:avLst/>
            <a:gdLst/>
            <a:ahLst/>
            <a:cxnLst/>
            <a:rect l="l" t="t" r="r" b="b"/>
            <a:pathLst>
              <a:path w="7143952" h="7970937">
                <a:moveTo>
                  <a:pt x="0" y="0"/>
                </a:moveTo>
                <a:lnTo>
                  <a:pt x="7143952" y="0"/>
                </a:lnTo>
                <a:lnTo>
                  <a:pt x="7143952" y="7970937"/>
                </a:lnTo>
                <a:lnTo>
                  <a:pt x="0" y="7970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718421" y="443975"/>
            <a:ext cx="8829018" cy="687291"/>
          </a:xfrm>
          <a:prstGeom prst="rect">
            <a:avLst/>
          </a:prstGeom>
        </p:spPr>
        <p:txBody>
          <a:bodyPr lIns="0" tIns="0" rIns="0" bIns="0" rtlCol="0" anchor="t">
            <a:spAutoFit/>
          </a:bodyPr>
          <a:lstStyle/>
          <a:p>
            <a:pPr algn="ctr">
              <a:lnSpc>
                <a:spcPts val="5692"/>
              </a:lnSpc>
              <a:spcBef>
                <a:spcPct val="0"/>
              </a:spcBef>
            </a:pPr>
            <a:r>
              <a:rPr lang="en-US" sz="4066" b="1" dirty="0">
                <a:solidFill>
                  <a:srgbClr val="000000"/>
                </a:solidFill>
                <a:latin typeface="Raleway Bold"/>
                <a:ea typeface="Raleway Bold"/>
                <a:cs typeface="Raleway Bold"/>
                <a:sym typeface="Raleway Bold"/>
              </a:rPr>
              <a:t>Human threats</a:t>
            </a:r>
          </a:p>
        </p:txBody>
      </p:sp>
      <p:sp>
        <p:nvSpPr>
          <p:cNvPr id="7" name="TextBox 7"/>
          <p:cNvSpPr txBox="1"/>
          <p:nvPr/>
        </p:nvSpPr>
        <p:spPr>
          <a:xfrm>
            <a:off x="-1085285" y="2202871"/>
            <a:ext cx="5631782" cy="530915"/>
          </a:xfrm>
          <a:prstGeom prst="rect">
            <a:avLst/>
          </a:prstGeom>
        </p:spPr>
        <p:txBody>
          <a:bodyPr lIns="0" tIns="0" rIns="0" bIns="0" rtlCol="0" anchor="t">
            <a:spAutoFit/>
          </a:bodyPr>
          <a:lstStyle/>
          <a:p>
            <a:pPr algn="ctr">
              <a:lnSpc>
                <a:spcPts val="4479"/>
              </a:lnSpc>
            </a:pPr>
            <a:r>
              <a:rPr lang="en-US" sz="3199" b="1" dirty="0">
                <a:solidFill>
                  <a:srgbClr val="000000"/>
                </a:solidFill>
                <a:latin typeface="Raleway Bold"/>
                <a:ea typeface="Raleway Bold"/>
                <a:cs typeface="Raleway Bold"/>
                <a:sym typeface="Raleway Bold"/>
              </a:rPr>
              <a:t>Urbanization</a:t>
            </a:r>
          </a:p>
        </p:txBody>
      </p:sp>
      <p:sp>
        <p:nvSpPr>
          <p:cNvPr id="8" name="TextBox 8"/>
          <p:cNvSpPr txBox="1"/>
          <p:nvPr/>
        </p:nvSpPr>
        <p:spPr>
          <a:xfrm>
            <a:off x="0" y="4482838"/>
            <a:ext cx="4351639" cy="504825"/>
          </a:xfrm>
          <a:prstGeom prst="rect">
            <a:avLst/>
          </a:prstGeom>
        </p:spPr>
        <p:txBody>
          <a:bodyPr lIns="0" tIns="0" rIns="0" bIns="0" rtlCol="0" anchor="t">
            <a:spAutoFit/>
          </a:bodyPr>
          <a:lstStyle/>
          <a:p>
            <a:pPr algn="ctr">
              <a:lnSpc>
                <a:spcPts val="4199"/>
              </a:lnSpc>
              <a:spcBef>
                <a:spcPct val="0"/>
              </a:spcBef>
            </a:pPr>
            <a:r>
              <a:rPr lang="en-US" sz="2999" b="1" dirty="0">
                <a:solidFill>
                  <a:srgbClr val="000000"/>
                </a:solidFill>
                <a:latin typeface="Raleway Bold"/>
                <a:ea typeface="Raleway Bold"/>
                <a:cs typeface="Raleway Bold"/>
                <a:sym typeface="Raleway Bold"/>
              </a:rPr>
              <a:t>Coastal erosion</a:t>
            </a:r>
          </a:p>
        </p:txBody>
      </p:sp>
      <p:sp>
        <p:nvSpPr>
          <p:cNvPr id="9" name="TextBox 9"/>
          <p:cNvSpPr txBox="1"/>
          <p:nvPr/>
        </p:nvSpPr>
        <p:spPr>
          <a:xfrm>
            <a:off x="200276" y="6863996"/>
            <a:ext cx="4151364" cy="483274"/>
          </a:xfrm>
          <a:prstGeom prst="rect">
            <a:avLst/>
          </a:prstGeom>
        </p:spPr>
        <p:txBody>
          <a:bodyPr lIns="0" tIns="0" rIns="0" bIns="0" rtlCol="0" anchor="t">
            <a:spAutoFit/>
          </a:bodyPr>
          <a:lstStyle/>
          <a:p>
            <a:pPr algn="ctr">
              <a:lnSpc>
                <a:spcPts val="4059"/>
              </a:lnSpc>
              <a:spcBef>
                <a:spcPct val="0"/>
              </a:spcBef>
            </a:pPr>
            <a:r>
              <a:rPr lang="en-US" sz="2899" b="1" dirty="0">
                <a:solidFill>
                  <a:srgbClr val="000000"/>
                </a:solidFill>
                <a:latin typeface="Raleway Bold"/>
                <a:ea typeface="Raleway Bold"/>
                <a:cs typeface="Raleway Bold"/>
                <a:sym typeface="Raleway Bold"/>
              </a:rPr>
              <a:t>Water pollution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0"/>
            <a:ext cx="5490083" cy="10287000"/>
            <a:chOff x="0" y="0"/>
            <a:chExt cx="1445948" cy="2709333"/>
          </a:xfrm>
        </p:grpSpPr>
        <p:sp>
          <p:nvSpPr>
            <p:cNvPr id="3" name="Freeform 3"/>
            <p:cNvSpPr/>
            <p:nvPr/>
          </p:nvSpPr>
          <p:spPr>
            <a:xfrm>
              <a:off x="0" y="0"/>
              <a:ext cx="1445948" cy="2709333"/>
            </a:xfrm>
            <a:custGeom>
              <a:avLst/>
              <a:gdLst/>
              <a:ahLst/>
              <a:cxnLst/>
              <a:rect l="l" t="t" r="r" b="b"/>
              <a:pathLst>
                <a:path w="1445948" h="2709333">
                  <a:moveTo>
                    <a:pt x="0" y="0"/>
                  </a:moveTo>
                  <a:lnTo>
                    <a:pt x="1445948" y="0"/>
                  </a:lnTo>
                  <a:lnTo>
                    <a:pt x="1445948" y="2709333"/>
                  </a:lnTo>
                  <a:lnTo>
                    <a:pt x="0" y="2709333"/>
                  </a:lnTo>
                  <a:close/>
                </a:path>
              </a:pathLst>
            </a:custGeom>
            <a:solidFill>
              <a:srgbClr val="BBD8D8"/>
            </a:solidFill>
          </p:spPr>
        </p:sp>
        <p:sp>
          <p:nvSpPr>
            <p:cNvPr id="4" name="TextBox 4"/>
            <p:cNvSpPr txBox="1"/>
            <p:nvPr/>
          </p:nvSpPr>
          <p:spPr>
            <a:xfrm>
              <a:off x="0" y="-57150"/>
              <a:ext cx="1445948" cy="2766483"/>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a:off x="7850816" y="1713426"/>
            <a:ext cx="7799567" cy="7146353"/>
          </a:xfrm>
          <a:custGeom>
            <a:avLst/>
            <a:gdLst/>
            <a:ahLst/>
            <a:cxnLst/>
            <a:rect l="l" t="t" r="r" b="b"/>
            <a:pathLst>
              <a:path w="7799567" h="7146353">
                <a:moveTo>
                  <a:pt x="0" y="0"/>
                </a:moveTo>
                <a:lnTo>
                  <a:pt x="7799567" y="0"/>
                </a:lnTo>
                <a:lnTo>
                  <a:pt x="7799567" y="7146353"/>
                </a:lnTo>
                <a:lnTo>
                  <a:pt x="0" y="71463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718421" y="445943"/>
            <a:ext cx="8829018" cy="687291"/>
          </a:xfrm>
          <a:prstGeom prst="rect">
            <a:avLst/>
          </a:prstGeom>
        </p:spPr>
        <p:txBody>
          <a:bodyPr lIns="0" tIns="0" rIns="0" bIns="0" rtlCol="0" anchor="t">
            <a:spAutoFit/>
          </a:bodyPr>
          <a:lstStyle/>
          <a:p>
            <a:pPr algn="ctr">
              <a:lnSpc>
                <a:spcPts val="5692"/>
              </a:lnSpc>
              <a:spcBef>
                <a:spcPct val="0"/>
              </a:spcBef>
            </a:pPr>
            <a:r>
              <a:rPr lang="en-US" sz="4066" b="1" dirty="0">
                <a:solidFill>
                  <a:srgbClr val="000000"/>
                </a:solidFill>
                <a:latin typeface="Raleway Bold"/>
                <a:ea typeface="Raleway Bold"/>
                <a:cs typeface="Raleway Bold"/>
                <a:sym typeface="Raleway Bold"/>
              </a:rPr>
              <a:t>Tourism</a:t>
            </a:r>
          </a:p>
        </p:txBody>
      </p:sp>
      <p:sp>
        <p:nvSpPr>
          <p:cNvPr id="7" name="TextBox 7"/>
          <p:cNvSpPr txBox="1"/>
          <p:nvPr/>
        </p:nvSpPr>
        <p:spPr>
          <a:xfrm>
            <a:off x="-550973" y="2247660"/>
            <a:ext cx="5992101" cy="530915"/>
          </a:xfrm>
          <a:prstGeom prst="rect">
            <a:avLst/>
          </a:prstGeom>
        </p:spPr>
        <p:txBody>
          <a:bodyPr lIns="0" tIns="0" rIns="0" bIns="0" rtlCol="0" anchor="t">
            <a:spAutoFit/>
          </a:bodyPr>
          <a:lstStyle/>
          <a:p>
            <a:pPr algn="ctr">
              <a:lnSpc>
                <a:spcPts val="4479"/>
              </a:lnSpc>
              <a:spcBef>
                <a:spcPct val="0"/>
              </a:spcBef>
            </a:pPr>
            <a:r>
              <a:rPr lang="en-US" sz="3199" b="1" dirty="0">
                <a:solidFill>
                  <a:srgbClr val="000000"/>
                </a:solidFill>
                <a:latin typeface="Raleway Bold"/>
                <a:ea typeface="Raleway Bold"/>
                <a:cs typeface="Raleway Bold"/>
                <a:sym typeface="Raleway Bold"/>
              </a:rPr>
              <a:t>Pressure on infrastructure</a:t>
            </a:r>
          </a:p>
        </p:txBody>
      </p:sp>
      <p:sp>
        <p:nvSpPr>
          <p:cNvPr id="8" name="TextBox 8"/>
          <p:cNvSpPr txBox="1"/>
          <p:nvPr/>
        </p:nvSpPr>
        <p:spPr>
          <a:xfrm>
            <a:off x="200276" y="4481740"/>
            <a:ext cx="4609011" cy="1034579"/>
          </a:xfrm>
          <a:prstGeom prst="rect">
            <a:avLst/>
          </a:prstGeom>
        </p:spPr>
        <p:txBody>
          <a:bodyPr lIns="0" tIns="0" rIns="0" bIns="0" rtlCol="0" anchor="t">
            <a:spAutoFit/>
          </a:bodyPr>
          <a:lstStyle/>
          <a:p>
            <a:pPr algn="ctr">
              <a:lnSpc>
                <a:spcPts val="4199"/>
              </a:lnSpc>
              <a:spcBef>
                <a:spcPct val="0"/>
              </a:spcBef>
            </a:pPr>
            <a:r>
              <a:rPr lang="en-US" sz="2999" b="1" dirty="0">
                <a:solidFill>
                  <a:srgbClr val="000000"/>
                </a:solidFill>
                <a:latin typeface="Raleway Bold"/>
                <a:ea typeface="Raleway Bold"/>
                <a:cs typeface="Raleway Bold"/>
                <a:sym typeface="Raleway Bold"/>
              </a:rPr>
              <a:t>Disruption of natural habitats</a:t>
            </a:r>
          </a:p>
        </p:txBody>
      </p:sp>
      <p:sp>
        <p:nvSpPr>
          <p:cNvPr id="9" name="TextBox 9"/>
          <p:cNvSpPr txBox="1"/>
          <p:nvPr/>
        </p:nvSpPr>
        <p:spPr>
          <a:xfrm>
            <a:off x="593284" y="7148740"/>
            <a:ext cx="4401784" cy="1021715"/>
          </a:xfrm>
          <a:prstGeom prst="rect">
            <a:avLst/>
          </a:prstGeom>
        </p:spPr>
        <p:txBody>
          <a:bodyPr lIns="0" tIns="0" rIns="0" bIns="0" rtlCol="0" anchor="t">
            <a:spAutoFit/>
          </a:bodyPr>
          <a:lstStyle/>
          <a:p>
            <a:pPr algn="ctr">
              <a:lnSpc>
                <a:spcPts val="4059"/>
              </a:lnSpc>
              <a:spcBef>
                <a:spcPct val="0"/>
              </a:spcBef>
            </a:pPr>
            <a:r>
              <a:rPr lang="en-US" sz="2899" b="1" dirty="0">
                <a:solidFill>
                  <a:srgbClr val="000000"/>
                </a:solidFill>
                <a:latin typeface="Raleway Bold"/>
                <a:ea typeface="Raleway Bold"/>
                <a:cs typeface="Raleway Bold"/>
                <a:sym typeface="Raleway Bold"/>
              </a:rPr>
              <a:t>Excessive hunting and gathering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490083" cy="10287000"/>
            <a:chOff x="0" y="0"/>
            <a:chExt cx="1445948" cy="2709333"/>
          </a:xfrm>
        </p:grpSpPr>
        <p:sp>
          <p:nvSpPr>
            <p:cNvPr id="3" name="Freeform 3"/>
            <p:cNvSpPr/>
            <p:nvPr/>
          </p:nvSpPr>
          <p:spPr>
            <a:xfrm>
              <a:off x="0" y="0"/>
              <a:ext cx="1445948" cy="2709333"/>
            </a:xfrm>
            <a:custGeom>
              <a:avLst/>
              <a:gdLst/>
              <a:ahLst/>
              <a:cxnLst/>
              <a:rect l="l" t="t" r="r" b="b"/>
              <a:pathLst>
                <a:path w="1445948" h="2709333">
                  <a:moveTo>
                    <a:pt x="0" y="0"/>
                  </a:moveTo>
                  <a:lnTo>
                    <a:pt x="1445948" y="0"/>
                  </a:lnTo>
                  <a:lnTo>
                    <a:pt x="1445948" y="2709333"/>
                  </a:lnTo>
                  <a:lnTo>
                    <a:pt x="0" y="2709333"/>
                  </a:lnTo>
                  <a:close/>
                </a:path>
              </a:pathLst>
            </a:custGeom>
            <a:solidFill>
              <a:srgbClr val="BBD8D8"/>
            </a:solidFill>
          </p:spPr>
        </p:sp>
        <p:sp>
          <p:nvSpPr>
            <p:cNvPr id="4" name="TextBox 4"/>
            <p:cNvSpPr txBox="1"/>
            <p:nvPr/>
          </p:nvSpPr>
          <p:spPr>
            <a:xfrm>
              <a:off x="0" y="-57150"/>
              <a:ext cx="1445948" cy="2766483"/>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a:off x="7214249" y="2817602"/>
            <a:ext cx="8617084" cy="5385677"/>
          </a:xfrm>
          <a:custGeom>
            <a:avLst/>
            <a:gdLst/>
            <a:ahLst/>
            <a:cxnLst/>
            <a:rect l="l" t="t" r="r" b="b"/>
            <a:pathLst>
              <a:path w="8617084" h="5385677">
                <a:moveTo>
                  <a:pt x="0" y="0"/>
                </a:moveTo>
                <a:lnTo>
                  <a:pt x="8617084" y="0"/>
                </a:lnTo>
                <a:lnTo>
                  <a:pt x="8617084" y="5385677"/>
                </a:lnTo>
                <a:lnTo>
                  <a:pt x="0" y="5385677"/>
                </a:lnTo>
                <a:lnTo>
                  <a:pt x="0" y="0"/>
                </a:lnTo>
                <a:close/>
              </a:path>
            </a:pathLst>
          </a:custGeom>
          <a:blipFill>
            <a:blip r:embed="rId2"/>
            <a:stretch>
              <a:fillRect/>
            </a:stretch>
          </a:blipFill>
        </p:spPr>
      </p:sp>
      <p:sp>
        <p:nvSpPr>
          <p:cNvPr id="6" name="TextBox 6"/>
          <p:cNvSpPr txBox="1"/>
          <p:nvPr/>
        </p:nvSpPr>
        <p:spPr>
          <a:xfrm>
            <a:off x="-1718421" y="445943"/>
            <a:ext cx="8829018" cy="687291"/>
          </a:xfrm>
          <a:prstGeom prst="rect">
            <a:avLst/>
          </a:prstGeom>
        </p:spPr>
        <p:txBody>
          <a:bodyPr lIns="0" tIns="0" rIns="0" bIns="0" rtlCol="0" anchor="t">
            <a:spAutoFit/>
          </a:bodyPr>
          <a:lstStyle/>
          <a:p>
            <a:pPr algn="ctr">
              <a:lnSpc>
                <a:spcPts val="5692"/>
              </a:lnSpc>
              <a:spcBef>
                <a:spcPct val="0"/>
              </a:spcBef>
            </a:pPr>
            <a:r>
              <a:rPr lang="en-US" sz="4066" b="1" dirty="0">
                <a:solidFill>
                  <a:srgbClr val="000000"/>
                </a:solidFill>
                <a:latin typeface="Raleway Bold"/>
                <a:ea typeface="Raleway Bold"/>
                <a:cs typeface="Raleway Bold"/>
                <a:sym typeface="Raleway Bold"/>
              </a:rPr>
              <a:t>Pollution</a:t>
            </a:r>
          </a:p>
        </p:txBody>
      </p:sp>
      <p:sp>
        <p:nvSpPr>
          <p:cNvPr id="7" name="TextBox 7"/>
          <p:cNvSpPr txBox="1"/>
          <p:nvPr/>
        </p:nvSpPr>
        <p:spPr>
          <a:xfrm>
            <a:off x="-550973" y="2247660"/>
            <a:ext cx="5992101" cy="547328"/>
          </a:xfrm>
          <a:prstGeom prst="rect">
            <a:avLst/>
          </a:prstGeom>
        </p:spPr>
        <p:txBody>
          <a:bodyPr lIns="0" tIns="0" rIns="0" bIns="0" rtlCol="0" anchor="t">
            <a:spAutoFit/>
          </a:bodyPr>
          <a:lstStyle/>
          <a:p>
            <a:pPr algn="ctr">
              <a:lnSpc>
                <a:spcPts val="4479"/>
              </a:lnSpc>
              <a:spcBef>
                <a:spcPct val="0"/>
              </a:spcBef>
            </a:pPr>
            <a:r>
              <a:rPr lang="en-US" sz="3199" b="1" dirty="0">
                <a:solidFill>
                  <a:srgbClr val="000000"/>
                </a:solidFill>
                <a:latin typeface="Raleway Bold"/>
                <a:ea typeface="Raleway Bold"/>
                <a:cs typeface="Raleway Bold"/>
                <a:sym typeface="Raleway Bold"/>
              </a:rPr>
              <a:t>Water pollution:</a:t>
            </a:r>
          </a:p>
        </p:txBody>
      </p:sp>
      <p:sp>
        <p:nvSpPr>
          <p:cNvPr id="8" name="TextBox 8"/>
          <p:cNvSpPr txBox="1"/>
          <p:nvPr/>
        </p:nvSpPr>
        <p:spPr>
          <a:xfrm>
            <a:off x="200276" y="4481740"/>
            <a:ext cx="4609011" cy="495970"/>
          </a:xfrm>
          <a:prstGeom prst="rect">
            <a:avLst/>
          </a:prstGeom>
        </p:spPr>
        <p:txBody>
          <a:bodyPr lIns="0" tIns="0" rIns="0" bIns="0" rtlCol="0" anchor="t">
            <a:spAutoFit/>
          </a:bodyPr>
          <a:lstStyle/>
          <a:p>
            <a:pPr algn="ctr">
              <a:lnSpc>
                <a:spcPts val="4199"/>
              </a:lnSpc>
              <a:spcBef>
                <a:spcPct val="0"/>
              </a:spcBef>
            </a:pPr>
            <a:r>
              <a:rPr lang="en-US" sz="2999" b="1" dirty="0">
                <a:solidFill>
                  <a:srgbClr val="000000"/>
                </a:solidFill>
                <a:latin typeface="Raleway Bold"/>
                <a:ea typeface="Raleway Bold"/>
                <a:cs typeface="Raleway Bold"/>
                <a:sym typeface="Raleway Bold"/>
              </a:rPr>
              <a:t>Surface pollution</a:t>
            </a:r>
          </a:p>
        </p:txBody>
      </p:sp>
      <p:sp>
        <p:nvSpPr>
          <p:cNvPr id="9" name="TextBox 9"/>
          <p:cNvSpPr txBox="1"/>
          <p:nvPr/>
        </p:nvSpPr>
        <p:spPr>
          <a:xfrm>
            <a:off x="369396" y="6312707"/>
            <a:ext cx="4151364" cy="483274"/>
          </a:xfrm>
          <a:prstGeom prst="rect">
            <a:avLst/>
          </a:prstGeom>
        </p:spPr>
        <p:txBody>
          <a:bodyPr lIns="0" tIns="0" rIns="0" bIns="0" rtlCol="0" anchor="t">
            <a:spAutoFit/>
          </a:bodyPr>
          <a:lstStyle/>
          <a:p>
            <a:pPr algn="ctr">
              <a:lnSpc>
                <a:spcPts val="4059"/>
              </a:lnSpc>
              <a:spcBef>
                <a:spcPct val="0"/>
              </a:spcBef>
            </a:pPr>
            <a:r>
              <a:rPr lang="en-US" sz="2899" b="1" dirty="0">
                <a:solidFill>
                  <a:srgbClr val="000000"/>
                </a:solidFill>
                <a:latin typeface="Raleway Bold"/>
                <a:ea typeface="Raleway Bold"/>
                <a:cs typeface="Raleway Bold"/>
                <a:sym typeface="Raleway Bold"/>
              </a:rPr>
              <a:t>Air pollution</a:t>
            </a:r>
          </a:p>
        </p:txBody>
      </p:sp>
      <p:sp>
        <p:nvSpPr>
          <p:cNvPr id="10" name="TextBox 10"/>
          <p:cNvSpPr txBox="1"/>
          <p:nvPr/>
        </p:nvSpPr>
        <p:spPr>
          <a:xfrm>
            <a:off x="5786282" y="761014"/>
            <a:ext cx="11473018" cy="1109346"/>
          </a:xfrm>
          <a:prstGeom prst="rect">
            <a:avLst/>
          </a:prstGeom>
        </p:spPr>
        <p:txBody>
          <a:bodyPr lIns="0" tIns="0" rIns="0" bIns="0" rtlCol="0" anchor="t">
            <a:spAutoFit/>
          </a:bodyPr>
          <a:lstStyle/>
          <a:p>
            <a:pPr algn="ctr">
              <a:lnSpc>
                <a:spcPts val="4479"/>
              </a:lnSpc>
              <a:spcBef>
                <a:spcPct val="0"/>
              </a:spcBef>
            </a:pPr>
            <a:r>
              <a:rPr lang="en-US" sz="3199" b="1" dirty="0">
                <a:solidFill>
                  <a:srgbClr val="000000"/>
                </a:solidFill>
                <a:latin typeface="Raleway Bold"/>
                <a:ea typeface="Raleway Bold"/>
                <a:cs typeface="Raleway Bold"/>
                <a:sym typeface="Raleway Bold"/>
              </a:rPr>
              <a:t>Water and air pollution is one of the biggest threats to Lake </a:t>
            </a:r>
            <a:r>
              <a:rPr lang="en-US" sz="3199" b="1" dirty="0" err="1">
                <a:solidFill>
                  <a:srgbClr val="000000"/>
                </a:solidFill>
                <a:latin typeface="Raleway Bold"/>
                <a:ea typeface="Raleway Bold"/>
                <a:cs typeface="Raleway Bold"/>
                <a:sym typeface="Raleway Bold"/>
              </a:rPr>
              <a:t>Ohrid</a:t>
            </a:r>
            <a:r>
              <a:rPr lang="en-US" sz="3199" b="1" dirty="0">
                <a:solidFill>
                  <a:srgbClr val="000000"/>
                </a:solidFill>
                <a:latin typeface="Raleway Bold"/>
                <a:ea typeface="Raleway Bold"/>
                <a:cs typeface="Raleway Bold"/>
                <a:sym typeface="Raleway Bold"/>
              </a:rPr>
              <a:t>.</a:t>
            </a:r>
          </a:p>
        </p:txBody>
      </p:sp>
      <p:sp>
        <p:nvSpPr>
          <p:cNvPr id="11" name="TextBox 11"/>
          <p:cNvSpPr txBox="1"/>
          <p:nvPr/>
        </p:nvSpPr>
        <p:spPr>
          <a:xfrm>
            <a:off x="964463" y="8146129"/>
            <a:ext cx="3844823" cy="425950"/>
          </a:xfrm>
          <a:prstGeom prst="rect">
            <a:avLst/>
          </a:prstGeom>
        </p:spPr>
        <p:txBody>
          <a:bodyPr lIns="0" tIns="0" rIns="0" bIns="0" rtlCol="0" anchor="t">
            <a:spAutoFit/>
          </a:bodyPr>
          <a:lstStyle/>
          <a:p>
            <a:pPr algn="ctr">
              <a:lnSpc>
                <a:spcPts val="3639"/>
              </a:lnSpc>
              <a:spcBef>
                <a:spcPct val="0"/>
              </a:spcBef>
            </a:pPr>
            <a:r>
              <a:rPr lang="en-US" sz="2599" b="1" dirty="0">
                <a:solidFill>
                  <a:srgbClr val="000000"/>
                </a:solidFill>
                <a:latin typeface="Raleway Bold"/>
                <a:ea typeface="Raleway Bold"/>
                <a:cs typeface="Raleway Bold"/>
                <a:sym typeface="Raleway Bold"/>
              </a:rPr>
              <a:t>Acid rain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0"/>
            <a:ext cx="5490083" cy="10428442"/>
            <a:chOff x="0" y="0"/>
            <a:chExt cx="1445948" cy="2746586"/>
          </a:xfrm>
        </p:grpSpPr>
        <p:sp>
          <p:nvSpPr>
            <p:cNvPr id="3" name="Freeform 3"/>
            <p:cNvSpPr/>
            <p:nvPr/>
          </p:nvSpPr>
          <p:spPr>
            <a:xfrm>
              <a:off x="0" y="0"/>
              <a:ext cx="1445948" cy="2746585"/>
            </a:xfrm>
            <a:custGeom>
              <a:avLst/>
              <a:gdLst/>
              <a:ahLst/>
              <a:cxnLst/>
              <a:rect l="l" t="t" r="r" b="b"/>
              <a:pathLst>
                <a:path w="1445948" h="2746585">
                  <a:moveTo>
                    <a:pt x="0" y="0"/>
                  </a:moveTo>
                  <a:lnTo>
                    <a:pt x="1445948" y="0"/>
                  </a:lnTo>
                  <a:lnTo>
                    <a:pt x="1445948" y="2746585"/>
                  </a:lnTo>
                  <a:lnTo>
                    <a:pt x="0" y="2746585"/>
                  </a:lnTo>
                  <a:close/>
                </a:path>
              </a:pathLst>
            </a:custGeom>
            <a:solidFill>
              <a:srgbClr val="BBD8D8"/>
            </a:solidFill>
          </p:spPr>
        </p:sp>
        <p:sp>
          <p:nvSpPr>
            <p:cNvPr id="4" name="TextBox 4"/>
            <p:cNvSpPr txBox="1"/>
            <p:nvPr/>
          </p:nvSpPr>
          <p:spPr>
            <a:xfrm>
              <a:off x="0" y="-57150"/>
              <a:ext cx="1445948" cy="2803736"/>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a:off x="91421" y="3515584"/>
            <a:ext cx="5349707" cy="3343567"/>
          </a:xfrm>
          <a:custGeom>
            <a:avLst/>
            <a:gdLst/>
            <a:ahLst/>
            <a:cxnLst/>
            <a:rect l="l" t="t" r="r" b="b"/>
            <a:pathLst>
              <a:path w="5349707" h="3343567">
                <a:moveTo>
                  <a:pt x="0" y="0"/>
                </a:moveTo>
                <a:lnTo>
                  <a:pt x="5349708" y="0"/>
                </a:lnTo>
                <a:lnTo>
                  <a:pt x="5349708" y="3343567"/>
                </a:lnTo>
                <a:lnTo>
                  <a:pt x="0" y="3343567"/>
                </a:lnTo>
                <a:lnTo>
                  <a:pt x="0" y="0"/>
                </a:lnTo>
                <a:close/>
              </a:path>
            </a:pathLst>
          </a:custGeom>
          <a:blipFill>
            <a:blip r:embed="rId2"/>
            <a:stretch>
              <a:fillRect/>
            </a:stretch>
          </a:blipFill>
        </p:spPr>
      </p:sp>
      <p:sp>
        <p:nvSpPr>
          <p:cNvPr id="6" name="TextBox 6"/>
          <p:cNvSpPr txBox="1"/>
          <p:nvPr/>
        </p:nvSpPr>
        <p:spPr>
          <a:xfrm>
            <a:off x="-48954" y="331514"/>
            <a:ext cx="6053785" cy="544252"/>
          </a:xfrm>
          <a:prstGeom prst="rect">
            <a:avLst/>
          </a:prstGeom>
        </p:spPr>
        <p:txBody>
          <a:bodyPr lIns="0" tIns="0" rIns="0" bIns="0" rtlCol="0" anchor="t">
            <a:spAutoFit/>
          </a:bodyPr>
          <a:lstStyle/>
          <a:p>
            <a:pPr algn="ctr">
              <a:lnSpc>
                <a:spcPts val="4649"/>
              </a:lnSpc>
              <a:spcBef>
                <a:spcPct val="0"/>
              </a:spcBef>
            </a:pPr>
            <a:r>
              <a:rPr lang="en-US" sz="3321" b="1" dirty="0">
                <a:solidFill>
                  <a:srgbClr val="000000"/>
                </a:solidFill>
                <a:latin typeface="Raleway Bold"/>
                <a:ea typeface="Raleway Bold"/>
                <a:cs typeface="Raleway Bold"/>
                <a:sym typeface="Raleway Bold"/>
              </a:rPr>
              <a:t>Water pollution</a:t>
            </a:r>
          </a:p>
        </p:txBody>
      </p:sp>
      <p:sp>
        <p:nvSpPr>
          <p:cNvPr id="7" name="TextBox 7"/>
          <p:cNvSpPr txBox="1"/>
          <p:nvPr/>
        </p:nvSpPr>
        <p:spPr>
          <a:xfrm>
            <a:off x="6004831" y="2132511"/>
            <a:ext cx="11885073" cy="4672818"/>
          </a:xfrm>
          <a:prstGeom prst="rect">
            <a:avLst/>
          </a:prstGeom>
        </p:spPr>
        <p:txBody>
          <a:bodyPr lIns="0" tIns="0" rIns="0" bIns="0" rtlCol="0" anchor="t">
            <a:spAutoFit/>
          </a:bodyPr>
          <a:lstStyle/>
          <a:p>
            <a:pPr algn="ctr">
              <a:lnSpc>
                <a:spcPts val="4613"/>
              </a:lnSpc>
            </a:pPr>
            <a:endParaRPr dirty="0"/>
          </a:p>
          <a:p>
            <a:pPr algn="l">
              <a:lnSpc>
                <a:spcPts val="4613"/>
              </a:lnSpc>
            </a:pPr>
            <a:r>
              <a:rPr lang="en-US" sz="3295" b="1" dirty="0">
                <a:solidFill>
                  <a:srgbClr val="000000"/>
                </a:solidFill>
                <a:latin typeface="Raleway Bold"/>
                <a:ea typeface="Raleway Bold"/>
                <a:cs typeface="Raleway Bold"/>
                <a:sym typeface="Raleway Bold"/>
              </a:rPr>
              <a:t>One of the biggest problems arising from industry is water pollution.</a:t>
            </a:r>
          </a:p>
          <a:p>
            <a:pPr algn="l">
              <a:lnSpc>
                <a:spcPts val="4613"/>
              </a:lnSpc>
            </a:pPr>
            <a:endParaRPr lang="en-US" sz="3295" b="1" dirty="0">
              <a:solidFill>
                <a:srgbClr val="000000"/>
              </a:solidFill>
              <a:latin typeface="Raleway Bold"/>
              <a:ea typeface="Raleway Bold"/>
              <a:cs typeface="Raleway Bold"/>
              <a:sym typeface="Raleway Bold"/>
            </a:endParaRPr>
          </a:p>
          <a:p>
            <a:pPr algn="l">
              <a:lnSpc>
                <a:spcPts val="4613"/>
              </a:lnSpc>
            </a:pPr>
            <a:r>
              <a:rPr lang="en-US" sz="3295" b="1" dirty="0">
                <a:solidFill>
                  <a:srgbClr val="000000"/>
                </a:solidFill>
                <a:latin typeface="Raleway Bold"/>
                <a:ea typeface="Raleway Bold"/>
                <a:cs typeface="Raleway Bold"/>
                <a:sym typeface="Raleway Bold"/>
              </a:rPr>
              <a:t>Plastic and waste pollution: Factories sometimes generate large amounts of waste materials that are not adequately treated, leading to contamination with plastic and other waste in the water.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0"/>
            <a:ext cx="5490083" cy="10428442"/>
            <a:chOff x="0" y="0"/>
            <a:chExt cx="1445948" cy="2746586"/>
          </a:xfrm>
        </p:grpSpPr>
        <p:sp>
          <p:nvSpPr>
            <p:cNvPr id="3" name="Freeform 3"/>
            <p:cNvSpPr/>
            <p:nvPr/>
          </p:nvSpPr>
          <p:spPr>
            <a:xfrm>
              <a:off x="0" y="0"/>
              <a:ext cx="1445948" cy="2746585"/>
            </a:xfrm>
            <a:custGeom>
              <a:avLst/>
              <a:gdLst/>
              <a:ahLst/>
              <a:cxnLst/>
              <a:rect l="l" t="t" r="r" b="b"/>
              <a:pathLst>
                <a:path w="1445948" h="2746585">
                  <a:moveTo>
                    <a:pt x="0" y="0"/>
                  </a:moveTo>
                  <a:lnTo>
                    <a:pt x="1445948" y="0"/>
                  </a:lnTo>
                  <a:lnTo>
                    <a:pt x="1445948" y="2746585"/>
                  </a:lnTo>
                  <a:lnTo>
                    <a:pt x="0" y="2746585"/>
                  </a:lnTo>
                  <a:close/>
                </a:path>
              </a:pathLst>
            </a:custGeom>
            <a:solidFill>
              <a:srgbClr val="BBD8D8"/>
            </a:solidFill>
          </p:spPr>
        </p:sp>
        <p:sp>
          <p:nvSpPr>
            <p:cNvPr id="4" name="TextBox 4"/>
            <p:cNvSpPr txBox="1"/>
            <p:nvPr/>
          </p:nvSpPr>
          <p:spPr>
            <a:xfrm>
              <a:off x="0" y="-57150"/>
              <a:ext cx="1445948" cy="2803736"/>
            </a:xfrm>
            <a:prstGeom prst="rect">
              <a:avLst/>
            </a:prstGeom>
          </p:spPr>
          <p:txBody>
            <a:bodyPr lIns="50800" tIns="50800" rIns="50800" bIns="50800" rtlCol="0" anchor="ctr"/>
            <a:lstStyle/>
            <a:p>
              <a:pPr algn="ctr">
                <a:lnSpc>
                  <a:spcPts val="3220"/>
                </a:lnSpc>
              </a:pPr>
              <a:endParaRPr/>
            </a:p>
          </p:txBody>
        </p:sp>
      </p:grpSp>
      <p:sp>
        <p:nvSpPr>
          <p:cNvPr id="5" name="TextBox 5"/>
          <p:cNvSpPr txBox="1"/>
          <p:nvPr/>
        </p:nvSpPr>
        <p:spPr>
          <a:xfrm>
            <a:off x="5722980" y="2026836"/>
            <a:ext cx="12294946" cy="4570482"/>
          </a:xfrm>
          <a:prstGeom prst="rect">
            <a:avLst/>
          </a:prstGeom>
        </p:spPr>
        <p:txBody>
          <a:bodyPr lIns="0" tIns="0" rIns="0" bIns="0" rtlCol="0" anchor="t">
            <a:spAutoFit/>
          </a:bodyPr>
          <a:lstStyle/>
          <a:p>
            <a:pPr algn="just">
              <a:lnSpc>
                <a:spcPts val="4479"/>
              </a:lnSpc>
            </a:pPr>
            <a:r>
              <a:rPr lang="en-US" sz="3199" b="1" dirty="0">
                <a:solidFill>
                  <a:srgbClr val="000000"/>
                </a:solidFill>
                <a:latin typeface="Raleway Bold"/>
                <a:ea typeface="Raleway Bold"/>
                <a:cs typeface="Raleway Bold"/>
                <a:sym typeface="Raleway Bold"/>
              </a:rPr>
              <a:t>•Industrial and factory activities can generate noise and vibrations, which have a negative impact on local animals:</a:t>
            </a:r>
          </a:p>
          <a:p>
            <a:pPr algn="just">
              <a:lnSpc>
                <a:spcPts val="4479"/>
              </a:lnSpc>
            </a:pPr>
            <a:r>
              <a:rPr lang="en-US" sz="3199" b="1" dirty="0">
                <a:solidFill>
                  <a:srgbClr val="000000"/>
                </a:solidFill>
                <a:latin typeface="Raleway Bold"/>
                <a:ea typeface="Raleway Bold"/>
                <a:cs typeface="Raleway Bold"/>
                <a:sym typeface="Raleway Bold"/>
              </a:rPr>
              <a:t>•Animal disturbance: Excessive noise can disrupt the natural behavior of animals, such as bird migration, aquatic organism breeding, and other activities.</a:t>
            </a:r>
          </a:p>
          <a:p>
            <a:pPr algn="just">
              <a:lnSpc>
                <a:spcPts val="4479"/>
              </a:lnSpc>
            </a:pPr>
            <a:r>
              <a:rPr lang="en-US" sz="3199" b="1" dirty="0">
                <a:solidFill>
                  <a:srgbClr val="000000"/>
                </a:solidFill>
                <a:latin typeface="Raleway Bold"/>
                <a:ea typeface="Raleway Bold"/>
                <a:cs typeface="Raleway Bold"/>
                <a:sym typeface="Raleway Bold"/>
              </a:rPr>
              <a:t>•Disturbance of aquatic animals: Vibrations from industries and factories can disrupt the lives of animals that depend on stable conditions in the water.</a:t>
            </a:r>
          </a:p>
        </p:txBody>
      </p:sp>
      <p:sp>
        <p:nvSpPr>
          <p:cNvPr id="6" name="Freeform 6"/>
          <p:cNvSpPr/>
          <p:nvPr/>
        </p:nvSpPr>
        <p:spPr>
          <a:xfrm>
            <a:off x="0" y="2702050"/>
            <a:ext cx="4750130" cy="4114800"/>
          </a:xfrm>
          <a:custGeom>
            <a:avLst/>
            <a:gdLst/>
            <a:ahLst/>
            <a:cxnLst/>
            <a:rect l="l" t="t" r="r" b="b"/>
            <a:pathLst>
              <a:path w="4750130" h="4114800">
                <a:moveTo>
                  <a:pt x="0" y="0"/>
                </a:moveTo>
                <a:lnTo>
                  <a:pt x="4750130" y="0"/>
                </a:lnTo>
                <a:lnTo>
                  <a:pt x="475013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30805" y="455789"/>
            <a:ext cx="6053785" cy="544252"/>
          </a:xfrm>
          <a:prstGeom prst="rect">
            <a:avLst/>
          </a:prstGeom>
        </p:spPr>
        <p:txBody>
          <a:bodyPr lIns="0" tIns="0" rIns="0" bIns="0" rtlCol="0" anchor="t">
            <a:spAutoFit/>
          </a:bodyPr>
          <a:lstStyle/>
          <a:p>
            <a:pPr algn="ctr">
              <a:lnSpc>
                <a:spcPts val="4649"/>
              </a:lnSpc>
              <a:spcBef>
                <a:spcPct val="0"/>
              </a:spcBef>
            </a:pPr>
            <a:r>
              <a:rPr lang="en-US" sz="3321" b="1" dirty="0">
                <a:solidFill>
                  <a:srgbClr val="000000"/>
                </a:solidFill>
                <a:latin typeface="Raleway Bold"/>
                <a:ea typeface="Raleway Bold"/>
                <a:cs typeface="Raleway Bold"/>
                <a:sym typeface="Raleway Bold"/>
              </a:rPr>
              <a:t>Noise and vibration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0"/>
            <a:ext cx="5490083" cy="10287000"/>
            <a:chOff x="0" y="0"/>
            <a:chExt cx="1445948" cy="2709333"/>
          </a:xfrm>
        </p:grpSpPr>
        <p:sp>
          <p:nvSpPr>
            <p:cNvPr id="3" name="Freeform 3"/>
            <p:cNvSpPr/>
            <p:nvPr/>
          </p:nvSpPr>
          <p:spPr>
            <a:xfrm>
              <a:off x="0" y="0"/>
              <a:ext cx="1445948" cy="2709333"/>
            </a:xfrm>
            <a:custGeom>
              <a:avLst/>
              <a:gdLst/>
              <a:ahLst/>
              <a:cxnLst/>
              <a:rect l="l" t="t" r="r" b="b"/>
              <a:pathLst>
                <a:path w="1445948" h="2709333">
                  <a:moveTo>
                    <a:pt x="0" y="0"/>
                  </a:moveTo>
                  <a:lnTo>
                    <a:pt x="1445948" y="0"/>
                  </a:lnTo>
                  <a:lnTo>
                    <a:pt x="1445948" y="2709333"/>
                  </a:lnTo>
                  <a:lnTo>
                    <a:pt x="0" y="2709333"/>
                  </a:lnTo>
                  <a:close/>
                </a:path>
              </a:pathLst>
            </a:custGeom>
            <a:solidFill>
              <a:srgbClr val="BBD8D8"/>
            </a:solidFill>
          </p:spPr>
        </p:sp>
        <p:sp>
          <p:nvSpPr>
            <p:cNvPr id="4" name="TextBox 4"/>
            <p:cNvSpPr txBox="1"/>
            <p:nvPr/>
          </p:nvSpPr>
          <p:spPr>
            <a:xfrm>
              <a:off x="0" y="-57150"/>
              <a:ext cx="1445948" cy="2766483"/>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a:off x="322883" y="383703"/>
            <a:ext cx="4104513" cy="41148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5786282" y="741964"/>
            <a:ext cx="11473018" cy="762023"/>
          </a:xfrm>
          <a:prstGeom prst="rect">
            <a:avLst/>
          </a:prstGeom>
        </p:spPr>
        <p:txBody>
          <a:bodyPr lIns="0" tIns="0" rIns="0" bIns="0" rtlCol="0" anchor="t">
            <a:spAutoFit/>
          </a:bodyPr>
          <a:lstStyle/>
          <a:p>
            <a:pPr algn="ctr">
              <a:lnSpc>
                <a:spcPts val="6299"/>
              </a:lnSpc>
              <a:spcBef>
                <a:spcPct val="0"/>
              </a:spcBef>
            </a:pPr>
            <a:r>
              <a:rPr lang="en-US" sz="4499" b="1" dirty="0">
                <a:solidFill>
                  <a:srgbClr val="000000"/>
                </a:solidFill>
                <a:latin typeface="Raleway Bold"/>
                <a:ea typeface="Raleway Bold"/>
                <a:cs typeface="Raleway Bold"/>
                <a:sym typeface="Raleway Bold"/>
              </a:rPr>
              <a:t>Protective measures</a:t>
            </a:r>
          </a:p>
        </p:txBody>
      </p:sp>
      <p:sp>
        <p:nvSpPr>
          <p:cNvPr id="7" name="TextBox 7"/>
          <p:cNvSpPr txBox="1"/>
          <p:nvPr/>
        </p:nvSpPr>
        <p:spPr>
          <a:xfrm>
            <a:off x="7096414" y="2108365"/>
            <a:ext cx="8245881" cy="1109260"/>
          </a:xfrm>
          <a:prstGeom prst="rect">
            <a:avLst/>
          </a:prstGeom>
        </p:spPr>
        <p:txBody>
          <a:bodyPr lIns="0" tIns="0" rIns="0" bIns="0" rtlCol="0" anchor="t">
            <a:spAutoFit/>
          </a:bodyPr>
          <a:lstStyle/>
          <a:p>
            <a:pPr algn="ctr">
              <a:lnSpc>
                <a:spcPts val="4479"/>
              </a:lnSpc>
              <a:spcBef>
                <a:spcPct val="0"/>
              </a:spcBef>
            </a:pPr>
            <a:r>
              <a:rPr lang="en-US" sz="3199" b="1" dirty="0" err="1">
                <a:solidFill>
                  <a:srgbClr val="000000"/>
                </a:solidFill>
                <a:latin typeface="Raleway Bold"/>
                <a:ea typeface="Raleway Bold"/>
                <a:cs typeface="Raleway Bold"/>
                <a:sym typeface="Raleway Bold"/>
              </a:rPr>
              <a:t>Заштита</a:t>
            </a:r>
            <a:r>
              <a:rPr lang="en-US" sz="3199" b="1" dirty="0">
                <a:solidFill>
                  <a:srgbClr val="000000"/>
                </a:solidFill>
                <a:latin typeface="Raleway Bold"/>
                <a:ea typeface="Raleway Bold"/>
                <a:cs typeface="Raleway Bold"/>
                <a:sym typeface="Raleway Bold"/>
              </a:rPr>
              <a:t> </a:t>
            </a:r>
            <a:r>
              <a:rPr lang="en-US" sz="3199" b="1" dirty="0" err="1">
                <a:solidFill>
                  <a:srgbClr val="000000"/>
                </a:solidFill>
                <a:latin typeface="Raleway Bold"/>
                <a:ea typeface="Raleway Bold"/>
                <a:cs typeface="Raleway Bold"/>
                <a:sym typeface="Raleway Bold"/>
              </a:rPr>
              <a:t>на</a:t>
            </a:r>
            <a:r>
              <a:rPr lang="en-US" sz="3199" b="1" dirty="0">
                <a:solidFill>
                  <a:srgbClr val="000000"/>
                </a:solidFill>
                <a:latin typeface="Raleway Bold"/>
                <a:ea typeface="Raleway Bold"/>
                <a:cs typeface="Raleway Bold"/>
                <a:sym typeface="Raleway Bold"/>
              </a:rPr>
              <a:t> </a:t>
            </a:r>
            <a:r>
              <a:rPr lang="en-US" sz="3199" b="1" dirty="0" err="1">
                <a:solidFill>
                  <a:srgbClr val="000000"/>
                </a:solidFill>
                <a:latin typeface="Raleway Bold"/>
                <a:ea typeface="Raleway Bold"/>
                <a:cs typeface="Raleway Bold"/>
                <a:sym typeface="Raleway Bold"/>
              </a:rPr>
              <a:t>водите</a:t>
            </a:r>
            <a:r>
              <a:rPr lang="en-US" sz="3199" b="1" dirty="0">
                <a:solidFill>
                  <a:srgbClr val="000000"/>
                </a:solidFill>
                <a:latin typeface="Raleway Bold"/>
                <a:ea typeface="Raleway Bold"/>
                <a:cs typeface="Raleway Bold"/>
                <a:sym typeface="Raleway Bold"/>
              </a:rPr>
              <a:t> и </a:t>
            </a:r>
            <a:r>
              <a:rPr lang="en-US" sz="3199" b="1" dirty="0" err="1">
                <a:solidFill>
                  <a:srgbClr val="000000"/>
                </a:solidFill>
                <a:latin typeface="Raleway Bold"/>
                <a:ea typeface="Raleway Bold"/>
                <a:cs typeface="Raleway Bold"/>
                <a:sym typeface="Raleway Bold"/>
              </a:rPr>
              <a:t>борба</a:t>
            </a:r>
            <a:r>
              <a:rPr lang="en-US" sz="3199" b="1" dirty="0">
                <a:solidFill>
                  <a:srgbClr val="000000"/>
                </a:solidFill>
                <a:latin typeface="Raleway Bold"/>
                <a:ea typeface="Raleway Bold"/>
                <a:cs typeface="Raleway Bold"/>
                <a:sym typeface="Raleway Bold"/>
              </a:rPr>
              <a:t> </a:t>
            </a:r>
            <a:r>
              <a:rPr lang="en-US" sz="3199" b="1" dirty="0" err="1">
                <a:solidFill>
                  <a:srgbClr val="000000"/>
                </a:solidFill>
                <a:latin typeface="Raleway Bold"/>
                <a:ea typeface="Raleway Bold"/>
                <a:cs typeface="Raleway Bold"/>
                <a:sym typeface="Raleway Bold"/>
              </a:rPr>
              <a:t>против</a:t>
            </a:r>
            <a:r>
              <a:rPr lang="en-US" sz="3199" b="1" dirty="0">
                <a:solidFill>
                  <a:srgbClr val="000000"/>
                </a:solidFill>
                <a:latin typeface="Raleway Bold"/>
                <a:ea typeface="Raleway Bold"/>
                <a:cs typeface="Raleway Bold"/>
                <a:sym typeface="Raleway Bold"/>
              </a:rPr>
              <a:t> </a:t>
            </a:r>
            <a:r>
              <a:rPr lang="en-US" sz="3199" b="1" dirty="0" err="1">
                <a:solidFill>
                  <a:srgbClr val="000000"/>
                </a:solidFill>
                <a:latin typeface="Raleway Bold"/>
                <a:ea typeface="Raleway Bold"/>
                <a:cs typeface="Raleway Bold"/>
                <a:sym typeface="Raleway Bold"/>
              </a:rPr>
              <a:t>загадувањето</a:t>
            </a:r>
            <a:endParaRPr lang="en-US" sz="3199" b="1" dirty="0">
              <a:solidFill>
                <a:srgbClr val="000000"/>
              </a:solidFill>
              <a:latin typeface="Raleway Bold"/>
              <a:ea typeface="Raleway Bold"/>
              <a:cs typeface="Raleway Bold"/>
              <a:sym typeface="Raleway Bold"/>
            </a:endParaRPr>
          </a:p>
        </p:txBody>
      </p:sp>
      <p:sp>
        <p:nvSpPr>
          <p:cNvPr id="8" name="TextBox 8"/>
          <p:cNvSpPr txBox="1"/>
          <p:nvPr/>
        </p:nvSpPr>
        <p:spPr>
          <a:xfrm>
            <a:off x="6050544" y="4705411"/>
            <a:ext cx="11355705" cy="2021900"/>
          </a:xfrm>
          <a:prstGeom prst="rect">
            <a:avLst/>
          </a:prstGeom>
        </p:spPr>
        <p:txBody>
          <a:bodyPr lIns="0" tIns="0" rIns="0" bIns="0" rtlCol="0" anchor="t">
            <a:spAutoFit/>
          </a:bodyPr>
          <a:lstStyle/>
          <a:p>
            <a:pPr marL="827344" lvl="1" indent="-413672" algn="l">
              <a:lnSpc>
                <a:spcPts val="5364"/>
              </a:lnSpc>
              <a:buFont typeface="Arial"/>
              <a:buChar char="•"/>
            </a:pPr>
            <a:r>
              <a:rPr lang="en-US" sz="3832" b="1" dirty="0">
                <a:solidFill>
                  <a:srgbClr val="000000"/>
                </a:solidFill>
                <a:latin typeface="Raleway Bold"/>
                <a:ea typeface="Raleway Bold"/>
                <a:cs typeface="Raleway Bold"/>
                <a:sym typeface="Raleway Bold"/>
              </a:rPr>
              <a:t>Wastewater Treatment</a:t>
            </a:r>
          </a:p>
          <a:p>
            <a:pPr marL="827344" lvl="1" indent="-413672" algn="l">
              <a:lnSpc>
                <a:spcPts val="5364"/>
              </a:lnSpc>
              <a:buFont typeface="Arial"/>
              <a:buChar char="•"/>
            </a:pPr>
            <a:r>
              <a:rPr lang="en-US" sz="3832" b="1" dirty="0">
                <a:solidFill>
                  <a:srgbClr val="000000"/>
                </a:solidFill>
                <a:latin typeface="Raleway Bold"/>
                <a:ea typeface="Raleway Bold"/>
                <a:cs typeface="Raleway Bold"/>
                <a:sym typeface="Raleway Bold"/>
              </a:rPr>
              <a:t>Ban on Waste and Plastic Discharges</a:t>
            </a:r>
          </a:p>
          <a:p>
            <a:pPr marL="827344" lvl="1" indent="-413672" algn="l">
              <a:lnSpc>
                <a:spcPts val="5364"/>
              </a:lnSpc>
              <a:buFont typeface="Arial"/>
              <a:buChar char="•"/>
            </a:pPr>
            <a:r>
              <a:rPr lang="en-US" sz="3832" b="1" dirty="0">
                <a:solidFill>
                  <a:srgbClr val="000000"/>
                </a:solidFill>
                <a:latin typeface="Raleway Bold"/>
                <a:ea typeface="Raleway Bold"/>
                <a:cs typeface="Raleway Bold"/>
                <a:sym typeface="Raleway Bold"/>
              </a:rPr>
              <a:t>Water Monitoring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0"/>
            <a:ext cx="5490083" cy="10287000"/>
            <a:chOff x="0" y="0"/>
            <a:chExt cx="1445948" cy="2709333"/>
          </a:xfrm>
        </p:grpSpPr>
        <p:sp>
          <p:nvSpPr>
            <p:cNvPr id="3" name="Freeform 3"/>
            <p:cNvSpPr/>
            <p:nvPr/>
          </p:nvSpPr>
          <p:spPr>
            <a:xfrm>
              <a:off x="0" y="0"/>
              <a:ext cx="1445948" cy="2709333"/>
            </a:xfrm>
            <a:custGeom>
              <a:avLst/>
              <a:gdLst/>
              <a:ahLst/>
              <a:cxnLst/>
              <a:rect l="l" t="t" r="r" b="b"/>
              <a:pathLst>
                <a:path w="1445948" h="2709333">
                  <a:moveTo>
                    <a:pt x="0" y="0"/>
                  </a:moveTo>
                  <a:lnTo>
                    <a:pt x="1445948" y="0"/>
                  </a:lnTo>
                  <a:lnTo>
                    <a:pt x="1445948" y="2709333"/>
                  </a:lnTo>
                  <a:lnTo>
                    <a:pt x="0" y="2709333"/>
                  </a:lnTo>
                  <a:close/>
                </a:path>
              </a:pathLst>
            </a:custGeom>
            <a:solidFill>
              <a:srgbClr val="BBD8D8"/>
            </a:solidFill>
          </p:spPr>
        </p:sp>
        <p:sp>
          <p:nvSpPr>
            <p:cNvPr id="4" name="TextBox 4"/>
            <p:cNvSpPr txBox="1"/>
            <p:nvPr/>
          </p:nvSpPr>
          <p:spPr>
            <a:xfrm>
              <a:off x="0" y="-57150"/>
              <a:ext cx="1445948" cy="2766483"/>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a:off x="322883" y="383703"/>
            <a:ext cx="4104513" cy="41148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5786282" y="741964"/>
            <a:ext cx="11473018" cy="762023"/>
          </a:xfrm>
          <a:prstGeom prst="rect">
            <a:avLst/>
          </a:prstGeom>
        </p:spPr>
        <p:txBody>
          <a:bodyPr lIns="0" tIns="0" rIns="0" bIns="0" rtlCol="0" anchor="t">
            <a:spAutoFit/>
          </a:bodyPr>
          <a:lstStyle/>
          <a:p>
            <a:pPr algn="ctr">
              <a:lnSpc>
                <a:spcPts val="6299"/>
              </a:lnSpc>
              <a:spcBef>
                <a:spcPct val="0"/>
              </a:spcBef>
            </a:pPr>
            <a:r>
              <a:rPr lang="en-US" sz="4499" b="1" dirty="0">
                <a:solidFill>
                  <a:srgbClr val="000000"/>
                </a:solidFill>
                <a:latin typeface="Raleway Bold"/>
                <a:ea typeface="Raleway Bold"/>
                <a:cs typeface="Raleway Bold"/>
                <a:sym typeface="Raleway Bold"/>
              </a:rPr>
              <a:t>Protective measures</a:t>
            </a:r>
          </a:p>
        </p:txBody>
      </p:sp>
      <p:sp>
        <p:nvSpPr>
          <p:cNvPr id="7" name="TextBox 7"/>
          <p:cNvSpPr txBox="1"/>
          <p:nvPr/>
        </p:nvSpPr>
        <p:spPr>
          <a:xfrm>
            <a:off x="6050544" y="2079790"/>
            <a:ext cx="11473480" cy="1545924"/>
          </a:xfrm>
          <a:prstGeom prst="rect">
            <a:avLst/>
          </a:prstGeom>
        </p:spPr>
        <p:txBody>
          <a:bodyPr lIns="0" tIns="0" rIns="0" bIns="0" rtlCol="0" anchor="t">
            <a:spAutoFit/>
          </a:bodyPr>
          <a:lstStyle/>
          <a:p>
            <a:pPr algn="ctr">
              <a:lnSpc>
                <a:spcPts val="6233"/>
              </a:lnSpc>
              <a:spcBef>
                <a:spcPct val="0"/>
              </a:spcBef>
            </a:pPr>
            <a:r>
              <a:rPr lang="en-US" sz="4452" b="1" dirty="0">
                <a:solidFill>
                  <a:srgbClr val="000000"/>
                </a:solidFill>
                <a:latin typeface="Raleway Bold"/>
                <a:ea typeface="Raleway Bold"/>
                <a:cs typeface="Raleway Bold"/>
                <a:sym typeface="Raleway Bold"/>
              </a:rPr>
              <a:t>Protection of natural habitats and biodiversity</a:t>
            </a:r>
          </a:p>
        </p:txBody>
      </p:sp>
      <p:sp>
        <p:nvSpPr>
          <p:cNvPr id="8" name="TextBox 8"/>
          <p:cNvSpPr txBox="1"/>
          <p:nvPr/>
        </p:nvSpPr>
        <p:spPr>
          <a:xfrm>
            <a:off x="6310883" y="4422303"/>
            <a:ext cx="10305733" cy="4122240"/>
          </a:xfrm>
          <a:prstGeom prst="rect">
            <a:avLst/>
          </a:prstGeom>
        </p:spPr>
        <p:txBody>
          <a:bodyPr lIns="0" tIns="0" rIns="0" bIns="0" rtlCol="0" anchor="t">
            <a:spAutoFit/>
          </a:bodyPr>
          <a:lstStyle/>
          <a:p>
            <a:pPr marL="827344" lvl="1" indent="-413672" algn="just">
              <a:lnSpc>
                <a:spcPts val="5364"/>
              </a:lnSpc>
              <a:buFont typeface="Arial"/>
              <a:buChar char="•"/>
            </a:pPr>
            <a:r>
              <a:rPr lang="en-US" sz="3832" b="1" dirty="0">
                <a:solidFill>
                  <a:srgbClr val="000000"/>
                </a:solidFill>
                <a:latin typeface="Raleway Bold"/>
                <a:ea typeface="Raleway Bold"/>
                <a:cs typeface="Raleway Bold"/>
                <a:sym typeface="Raleway Bold"/>
              </a:rPr>
              <a:t>Endemic species protection</a:t>
            </a:r>
          </a:p>
          <a:p>
            <a:pPr marL="827344" lvl="1" indent="-413672" algn="just">
              <a:lnSpc>
                <a:spcPts val="5364"/>
              </a:lnSpc>
              <a:buFont typeface="Arial"/>
              <a:buChar char="•"/>
            </a:pPr>
            <a:r>
              <a:rPr lang="en-US" sz="3832" b="1" dirty="0">
                <a:solidFill>
                  <a:srgbClr val="000000"/>
                </a:solidFill>
                <a:latin typeface="Raleway Bold"/>
                <a:ea typeface="Raleway Bold"/>
                <a:cs typeface="Raleway Bold"/>
                <a:sym typeface="Raleway Bold"/>
              </a:rPr>
              <a:t>Restoration of natural habitats</a:t>
            </a:r>
          </a:p>
          <a:p>
            <a:pPr marL="827344" lvl="1" indent="-413672" algn="just">
              <a:lnSpc>
                <a:spcPts val="5364"/>
              </a:lnSpc>
              <a:buFont typeface="Arial"/>
              <a:buChar char="•"/>
            </a:pPr>
            <a:r>
              <a:rPr lang="en-US" sz="3832" b="1" dirty="0">
                <a:solidFill>
                  <a:srgbClr val="000000"/>
                </a:solidFill>
                <a:latin typeface="Raleway Bold"/>
                <a:ea typeface="Raleway Bold"/>
                <a:cs typeface="Raleway Bold"/>
                <a:sym typeface="Raleway Bold"/>
              </a:rPr>
              <a:t>Coastal protection</a:t>
            </a:r>
          </a:p>
          <a:p>
            <a:pPr marL="827344" lvl="1" indent="-413672" algn="just">
              <a:lnSpc>
                <a:spcPts val="5364"/>
              </a:lnSpc>
              <a:buFont typeface="Arial"/>
              <a:buChar char="•"/>
            </a:pPr>
            <a:r>
              <a:rPr lang="en-US" sz="3832" b="1" dirty="0">
                <a:solidFill>
                  <a:srgbClr val="000000"/>
                </a:solidFill>
                <a:latin typeface="Raleway Bold"/>
                <a:ea typeface="Raleway Bold"/>
                <a:cs typeface="Raleway Bold"/>
                <a:sym typeface="Raleway Bold"/>
              </a:rPr>
              <a:t>Sustainable tourism and education</a:t>
            </a:r>
          </a:p>
          <a:p>
            <a:pPr marL="827344" lvl="1" indent="-413672" algn="just">
              <a:lnSpc>
                <a:spcPts val="5364"/>
              </a:lnSpc>
              <a:buFont typeface="Arial"/>
              <a:buChar char="•"/>
            </a:pPr>
            <a:r>
              <a:rPr lang="en-US" sz="3832" b="1" dirty="0">
                <a:solidFill>
                  <a:srgbClr val="000000"/>
                </a:solidFill>
                <a:latin typeface="Raleway Bold"/>
                <a:ea typeface="Raleway Bold"/>
                <a:cs typeface="Raleway Bold"/>
                <a:sym typeface="Raleway Bold"/>
              </a:rPr>
              <a:t>Education and awareness raising</a:t>
            </a:r>
          </a:p>
          <a:p>
            <a:pPr marL="827344" lvl="1" indent="-413672" algn="just">
              <a:lnSpc>
                <a:spcPts val="5364"/>
              </a:lnSpc>
              <a:buFont typeface="Arial"/>
              <a:buChar char="•"/>
            </a:pPr>
            <a:r>
              <a:rPr lang="en-US" sz="3832" b="1" dirty="0">
                <a:solidFill>
                  <a:srgbClr val="000000"/>
                </a:solidFill>
                <a:latin typeface="Raleway Bold"/>
                <a:ea typeface="Raleway Bold"/>
                <a:cs typeface="Raleway Bold"/>
                <a:sym typeface="Raleway Bold"/>
              </a:rPr>
              <a:t>Sustainable management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2870" y="1028700"/>
            <a:ext cx="7055143" cy="7704984"/>
          </a:xfrm>
          <a:custGeom>
            <a:avLst/>
            <a:gdLst/>
            <a:ahLst/>
            <a:cxnLst/>
            <a:rect l="l" t="t" r="r" b="b"/>
            <a:pathLst>
              <a:path w="7055143" h="7704984">
                <a:moveTo>
                  <a:pt x="0" y="0"/>
                </a:moveTo>
                <a:lnTo>
                  <a:pt x="7055144" y="0"/>
                </a:lnTo>
                <a:lnTo>
                  <a:pt x="7055144" y="7704984"/>
                </a:lnTo>
                <a:lnTo>
                  <a:pt x="0" y="7704984"/>
                </a:lnTo>
                <a:lnTo>
                  <a:pt x="0" y="0"/>
                </a:lnTo>
                <a:close/>
              </a:path>
            </a:pathLst>
          </a:custGeom>
          <a:blipFill>
            <a:blip r:embed="rId3"/>
            <a:stretch>
              <a:fillRect l="-3991" r="-3991"/>
            </a:stretch>
          </a:blipFill>
        </p:spPr>
      </p:sp>
      <p:sp>
        <p:nvSpPr>
          <p:cNvPr id="3" name="TextBox 3"/>
          <p:cNvSpPr txBox="1"/>
          <p:nvPr/>
        </p:nvSpPr>
        <p:spPr>
          <a:xfrm>
            <a:off x="9144000" y="400706"/>
            <a:ext cx="7773803" cy="904832"/>
          </a:xfrm>
          <a:prstGeom prst="rect">
            <a:avLst/>
          </a:prstGeom>
        </p:spPr>
        <p:txBody>
          <a:bodyPr lIns="0" tIns="0" rIns="0" bIns="0" rtlCol="0" anchor="t">
            <a:spAutoFit/>
          </a:bodyPr>
          <a:lstStyle/>
          <a:p>
            <a:pPr marL="0" lvl="0" indent="0" algn="l">
              <a:lnSpc>
                <a:spcPts val="7080"/>
              </a:lnSpc>
              <a:spcBef>
                <a:spcPct val="0"/>
              </a:spcBef>
            </a:pPr>
            <a:r>
              <a:rPr lang="en-US" altLang="zh-CN" sz="5900" b="1">
                <a:solidFill>
                  <a:srgbClr val="000000"/>
                </a:solidFill>
                <a:latin typeface="Raleway Bold"/>
                <a:ea typeface="Raleway Bold"/>
                <a:cs typeface="Raleway Bold"/>
                <a:sym typeface="Raleway Bold"/>
              </a:rPr>
              <a:t>Geographic Location</a:t>
            </a:r>
          </a:p>
        </p:txBody>
      </p:sp>
      <p:sp>
        <p:nvSpPr>
          <p:cNvPr id="4" name="TextBox 4"/>
          <p:cNvSpPr txBox="1"/>
          <p:nvPr/>
        </p:nvSpPr>
        <p:spPr>
          <a:xfrm>
            <a:off x="11263723" y="1640373"/>
            <a:ext cx="6820489" cy="859439"/>
          </a:xfrm>
          <a:prstGeom prst="rect">
            <a:avLst/>
          </a:prstGeom>
        </p:spPr>
        <p:txBody>
          <a:bodyPr lIns="0" tIns="0" rIns="0" bIns="0" rtlCol="0" anchor="t">
            <a:spAutoFit/>
          </a:bodyPr>
          <a:lstStyle/>
          <a:p>
            <a:pPr marL="0" lvl="0" indent="0" algn="l">
              <a:lnSpc>
                <a:spcPts val="3454"/>
              </a:lnSpc>
              <a:spcBef>
                <a:spcPct val="0"/>
              </a:spcBef>
            </a:pPr>
            <a:r>
              <a:rPr lang="en-US" altLang="zh-CN" sz="2467">
                <a:solidFill>
                  <a:srgbClr val="000000"/>
                </a:solidFill>
                <a:latin typeface="Raleway"/>
                <a:ea typeface="Raleway"/>
                <a:cs typeface="Raleway"/>
                <a:sym typeface="Raleway"/>
              </a:rPr>
              <a:t>Located on the border between North Macedonia and Albania</a:t>
            </a:r>
          </a:p>
        </p:txBody>
      </p:sp>
      <p:sp>
        <p:nvSpPr>
          <p:cNvPr id="5" name="TextBox 5"/>
          <p:cNvSpPr txBox="1"/>
          <p:nvPr/>
        </p:nvSpPr>
        <p:spPr>
          <a:xfrm>
            <a:off x="11263723" y="5619908"/>
            <a:ext cx="6764959" cy="986113"/>
          </a:xfrm>
          <a:prstGeom prst="rect">
            <a:avLst/>
          </a:prstGeom>
        </p:spPr>
        <p:txBody>
          <a:bodyPr lIns="0" tIns="0" rIns="0" bIns="0" rtlCol="0" anchor="t">
            <a:spAutoFit/>
          </a:bodyPr>
          <a:lstStyle/>
          <a:p>
            <a:pPr algn="l">
              <a:lnSpc>
                <a:spcPts val="3919"/>
              </a:lnSpc>
            </a:pPr>
            <a:r>
              <a:rPr lang="en-US" altLang="zh-CN" sz="2799">
                <a:solidFill>
                  <a:srgbClr val="000000"/>
                </a:solidFill>
                <a:latin typeface="Raleway"/>
                <a:ea typeface="Raleway"/>
                <a:cs typeface="Raleway"/>
                <a:sym typeface="Raleway"/>
              </a:rPr>
              <a:t>The coastline stretches for 87.5 km</a:t>
            </a:r>
          </a:p>
          <a:p>
            <a:pPr marL="0" lvl="0" indent="0" algn="l">
              <a:lnSpc>
                <a:spcPts val="3919"/>
              </a:lnSpc>
              <a:spcBef>
                <a:spcPct val="0"/>
              </a:spcBef>
            </a:pPr>
            <a:endParaRPr lang="en-US" sz="2799">
              <a:solidFill>
                <a:srgbClr val="000000"/>
              </a:solidFill>
              <a:latin typeface="Raleway"/>
              <a:ea typeface="Raleway"/>
              <a:cs typeface="Raleway"/>
              <a:sym typeface="Raleway"/>
            </a:endParaRPr>
          </a:p>
        </p:txBody>
      </p:sp>
      <p:sp>
        <p:nvSpPr>
          <p:cNvPr id="6" name="TextBox 6"/>
          <p:cNvSpPr txBox="1"/>
          <p:nvPr/>
        </p:nvSpPr>
        <p:spPr>
          <a:xfrm>
            <a:off x="11428965" y="7545323"/>
            <a:ext cx="6434475" cy="2472055"/>
          </a:xfrm>
          <a:prstGeom prst="rect">
            <a:avLst/>
          </a:prstGeom>
        </p:spPr>
        <p:txBody>
          <a:bodyPr lIns="0" tIns="0" rIns="0" bIns="0" rtlCol="0" anchor="t">
            <a:spAutoFit/>
          </a:bodyPr>
          <a:lstStyle/>
          <a:p>
            <a:pPr algn="l">
              <a:lnSpc>
                <a:spcPts val="3919"/>
              </a:lnSpc>
            </a:pPr>
            <a:r>
              <a:rPr lang="en-US" altLang="zh-CN" sz="2799">
                <a:solidFill>
                  <a:srgbClr val="000000"/>
                </a:solidFill>
                <a:latin typeface="Raleway"/>
                <a:ea typeface="Raleway"/>
                <a:cs typeface="Raleway"/>
                <a:sym typeface="Raleway"/>
              </a:rPr>
              <a:t>Located at an altitude of 695 meters.</a:t>
            </a:r>
          </a:p>
          <a:p>
            <a:pPr marL="0" lvl="0" indent="0" algn="l">
              <a:lnSpc>
                <a:spcPts val="3919"/>
              </a:lnSpc>
              <a:spcBef>
                <a:spcPct val="0"/>
              </a:spcBef>
            </a:pPr>
            <a:r>
              <a:rPr lang="en-US" altLang="zh-CN" sz="2799">
                <a:solidFill>
                  <a:srgbClr val="000000"/>
                </a:solidFill>
                <a:latin typeface="Raleway"/>
                <a:ea typeface="Raleway"/>
                <a:cs typeface="Raleway"/>
                <a:sym typeface="Raleway"/>
              </a:rPr>
              <a:t>The greatest depth of 286 meters was measured between the villages of Pestani and Trpejca,</a:t>
            </a:r>
          </a:p>
        </p:txBody>
      </p:sp>
      <p:sp>
        <p:nvSpPr>
          <p:cNvPr id="7" name="TextBox 7"/>
          <p:cNvSpPr txBox="1"/>
          <p:nvPr/>
        </p:nvSpPr>
        <p:spPr>
          <a:xfrm>
            <a:off x="7854090" y="1640373"/>
            <a:ext cx="3262814" cy="464794"/>
          </a:xfrm>
          <a:prstGeom prst="rect">
            <a:avLst/>
          </a:prstGeom>
        </p:spPr>
        <p:txBody>
          <a:bodyPr lIns="0" tIns="0" rIns="0" bIns="0" rtlCol="0" anchor="t">
            <a:spAutoFit/>
          </a:bodyPr>
          <a:lstStyle/>
          <a:p>
            <a:pPr marL="0" lvl="0" indent="0" algn="l">
              <a:lnSpc>
                <a:spcPts val="3781"/>
              </a:lnSpc>
              <a:spcBef>
                <a:spcPct val="0"/>
              </a:spcBef>
            </a:pPr>
            <a:r>
              <a:rPr lang="en-US" altLang="zh-CN" sz="2701" b="1">
                <a:solidFill>
                  <a:srgbClr val="000000"/>
                </a:solidFill>
                <a:latin typeface="Raleway Bold"/>
                <a:ea typeface="Raleway Bold"/>
                <a:cs typeface="Raleway Bold"/>
                <a:sym typeface="Raleway Bold"/>
              </a:rPr>
              <a:t>Location:</a:t>
            </a:r>
          </a:p>
        </p:txBody>
      </p:sp>
      <p:sp>
        <p:nvSpPr>
          <p:cNvPr id="8" name="TextBox 8"/>
          <p:cNvSpPr txBox="1"/>
          <p:nvPr/>
        </p:nvSpPr>
        <p:spPr>
          <a:xfrm>
            <a:off x="7854090" y="3425387"/>
            <a:ext cx="2202213" cy="490808"/>
          </a:xfrm>
          <a:prstGeom prst="rect">
            <a:avLst/>
          </a:prstGeom>
        </p:spPr>
        <p:txBody>
          <a:bodyPr lIns="0" tIns="0" rIns="0" bIns="0" rtlCol="0" anchor="t">
            <a:spAutoFit/>
          </a:bodyPr>
          <a:lstStyle/>
          <a:p>
            <a:pPr marL="0" lvl="0" indent="0" algn="l">
              <a:lnSpc>
                <a:spcPts val="3921"/>
              </a:lnSpc>
              <a:spcBef>
                <a:spcPct val="0"/>
              </a:spcBef>
            </a:pPr>
            <a:r>
              <a:rPr lang="en-US" altLang="zh-CN" sz="2801" b="1">
                <a:solidFill>
                  <a:srgbClr val="000000"/>
                </a:solidFill>
                <a:latin typeface="Raleway Bold"/>
                <a:ea typeface="Raleway Bold"/>
                <a:cs typeface="Raleway Bold"/>
                <a:sym typeface="Raleway Bold"/>
              </a:rPr>
              <a:t>Surface area:</a:t>
            </a:r>
          </a:p>
        </p:txBody>
      </p:sp>
      <p:sp>
        <p:nvSpPr>
          <p:cNvPr id="9" name="TextBox 9"/>
          <p:cNvSpPr txBox="1"/>
          <p:nvPr/>
        </p:nvSpPr>
        <p:spPr>
          <a:xfrm>
            <a:off x="7766857" y="8288307"/>
            <a:ext cx="3496866" cy="986130"/>
          </a:xfrm>
          <a:prstGeom prst="rect">
            <a:avLst/>
          </a:prstGeom>
        </p:spPr>
        <p:txBody>
          <a:bodyPr lIns="0" tIns="0" rIns="0" bIns="0" rtlCol="0" anchor="t">
            <a:spAutoFit/>
          </a:bodyPr>
          <a:lstStyle/>
          <a:p>
            <a:pPr marL="0" lvl="0" indent="0" algn="l">
              <a:lnSpc>
                <a:spcPts val="3921"/>
              </a:lnSpc>
              <a:spcBef>
                <a:spcPct val="0"/>
              </a:spcBef>
            </a:pPr>
            <a:r>
              <a:rPr lang="en-US" altLang="zh-CN" sz="2801" b="1">
                <a:solidFill>
                  <a:srgbClr val="000000"/>
                </a:solidFill>
                <a:latin typeface="Raleway Bold"/>
                <a:ea typeface="Raleway Bold"/>
                <a:cs typeface="Raleway Bold"/>
                <a:sym typeface="Raleway Bold"/>
              </a:rPr>
              <a:t>Altitude and Depth</a:t>
            </a:r>
          </a:p>
        </p:txBody>
      </p:sp>
      <p:sp>
        <p:nvSpPr>
          <p:cNvPr id="10" name="TextBox 10"/>
          <p:cNvSpPr txBox="1"/>
          <p:nvPr/>
        </p:nvSpPr>
        <p:spPr>
          <a:xfrm>
            <a:off x="11263723" y="3142293"/>
            <a:ext cx="6471477" cy="1481193"/>
          </a:xfrm>
          <a:prstGeom prst="rect">
            <a:avLst/>
          </a:prstGeom>
        </p:spPr>
        <p:txBody>
          <a:bodyPr lIns="0" tIns="0" rIns="0" bIns="0" rtlCol="0" anchor="t">
            <a:spAutoFit/>
          </a:bodyPr>
          <a:lstStyle/>
          <a:p>
            <a:pPr algn="l">
              <a:lnSpc>
                <a:spcPts val="3934"/>
              </a:lnSpc>
              <a:spcBef>
                <a:spcPct val="0"/>
              </a:spcBef>
            </a:pPr>
            <a:r>
              <a:rPr lang="en-US" altLang="zh-CN" sz="2810">
                <a:solidFill>
                  <a:srgbClr val="000000"/>
                </a:solidFill>
                <a:latin typeface="Raleway"/>
                <a:ea typeface="Raleway"/>
                <a:cs typeface="Raleway"/>
                <a:sym typeface="Raleway"/>
              </a:rPr>
              <a:t>358.2 km2 and extends in length for 30.8 km, while its greatest width is 14.8 km</a:t>
            </a:r>
          </a:p>
        </p:txBody>
      </p:sp>
      <p:sp>
        <p:nvSpPr>
          <p:cNvPr id="11" name="TextBox 11"/>
          <p:cNvSpPr txBox="1"/>
          <p:nvPr/>
        </p:nvSpPr>
        <p:spPr>
          <a:xfrm>
            <a:off x="7766857" y="5730580"/>
            <a:ext cx="3201591" cy="490834"/>
          </a:xfrm>
          <a:prstGeom prst="rect">
            <a:avLst/>
          </a:prstGeom>
        </p:spPr>
        <p:txBody>
          <a:bodyPr lIns="0" tIns="0" rIns="0" bIns="0" rtlCol="0" anchor="t">
            <a:spAutoFit/>
          </a:bodyPr>
          <a:lstStyle/>
          <a:p>
            <a:pPr algn="ctr">
              <a:lnSpc>
                <a:spcPts val="3919"/>
              </a:lnSpc>
              <a:spcBef>
                <a:spcPct val="0"/>
              </a:spcBef>
            </a:pPr>
            <a:r>
              <a:rPr lang="en-US" altLang="zh-CN" sz="2799" b="1">
                <a:solidFill>
                  <a:srgbClr val="000000"/>
                </a:solidFill>
                <a:latin typeface="Raleway Bold"/>
                <a:ea typeface="Raleway Bold"/>
                <a:cs typeface="Raleway Bold"/>
                <a:sym typeface="Raleway Bold"/>
              </a:rPr>
              <a:t>Coastline length</a:t>
            </a:r>
          </a:p>
        </p:txBody>
      </p:sp>
      <p:sp>
        <p:nvSpPr>
          <p:cNvPr id="12" name="TextBox 12"/>
          <p:cNvSpPr txBox="1"/>
          <p:nvPr/>
        </p:nvSpPr>
        <p:spPr>
          <a:xfrm>
            <a:off x="1288491" y="9030346"/>
            <a:ext cx="4350805" cy="375242"/>
          </a:xfrm>
          <a:prstGeom prst="rect">
            <a:avLst/>
          </a:prstGeom>
        </p:spPr>
        <p:txBody>
          <a:bodyPr lIns="0" tIns="0" rIns="0" bIns="0" rtlCol="0" anchor="t">
            <a:spAutoFit/>
          </a:bodyPr>
          <a:lstStyle/>
          <a:p>
            <a:pPr algn="ctr">
              <a:lnSpc>
                <a:spcPts val="2940"/>
              </a:lnSpc>
              <a:spcBef>
                <a:spcPct val="0"/>
              </a:spcBef>
            </a:pPr>
            <a:r>
              <a:rPr lang="en-US" altLang="zh-CN" sz="2100">
                <a:solidFill>
                  <a:srgbClr val="000000"/>
                </a:solidFill>
                <a:latin typeface="Raleway"/>
                <a:ea typeface="Raleway"/>
                <a:cs typeface="Raleway"/>
                <a:sym typeface="Raleway"/>
              </a:rPr>
              <a:t>Map of Lake Ohrid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0"/>
            <a:ext cx="5490083" cy="10287000"/>
            <a:chOff x="0" y="0"/>
            <a:chExt cx="1445948" cy="2709333"/>
          </a:xfrm>
        </p:grpSpPr>
        <p:sp>
          <p:nvSpPr>
            <p:cNvPr id="3" name="Freeform 3"/>
            <p:cNvSpPr/>
            <p:nvPr/>
          </p:nvSpPr>
          <p:spPr>
            <a:xfrm>
              <a:off x="0" y="0"/>
              <a:ext cx="1445948" cy="2709333"/>
            </a:xfrm>
            <a:custGeom>
              <a:avLst/>
              <a:gdLst/>
              <a:ahLst/>
              <a:cxnLst/>
              <a:rect l="l" t="t" r="r" b="b"/>
              <a:pathLst>
                <a:path w="1445948" h="2709333">
                  <a:moveTo>
                    <a:pt x="0" y="0"/>
                  </a:moveTo>
                  <a:lnTo>
                    <a:pt x="1445948" y="0"/>
                  </a:lnTo>
                  <a:lnTo>
                    <a:pt x="1445948" y="2709333"/>
                  </a:lnTo>
                  <a:lnTo>
                    <a:pt x="0" y="2709333"/>
                  </a:lnTo>
                  <a:close/>
                </a:path>
              </a:pathLst>
            </a:custGeom>
            <a:solidFill>
              <a:srgbClr val="BBD8D8"/>
            </a:solidFill>
          </p:spPr>
        </p:sp>
        <p:sp>
          <p:nvSpPr>
            <p:cNvPr id="4" name="TextBox 4"/>
            <p:cNvSpPr txBox="1"/>
            <p:nvPr/>
          </p:nvSpPr>
          <p:spPr>
            <a:xfrm>
              <a:off x="0" y="-57150"/>
              <a:ext cx="1445948" cy="2766483"/>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a:off x="322883" y="383703"/>
            <a:ext cx="4104513" cy="4114800"/>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5786282" y="741964"/>
            <a:ext cx="11473018" cy="762023"/>
          </a:xfrm>
          <a:prstGeom prst="rect">
            <a:avLst/>
          </a:prstGeom>
        </p:spPr>
        <p:txBody>
          <a:bodyPr lIns="0" tIns="0" rIns="0" bIns="0" rtlCol="0" anchor="t">
            <a:spAutoFit/>
          </a:bodyPr>
          <a:lstStyle/>
          <a:p>
            <a:pPr algn="ctr">
              <a:lnSpc>
                <a:spcPts val="6299"/>
              </a:lnSpc>
              <a:spcBef>
                <a:spcPct val="0"/>
              </a:spcBef>
            </a:pPr>
            <a:r>
              <a:rPr lang="en-US" sz="4499" b="1" dirty="0">
                <a:solidFill>
                  <a:srgbClr val="000000"/>
                </a:solidFill>
                <a:latin typeface="Raleway Bold"/>
                <a:ea typeface="Raleway Bold"/>
                <a:cs typeface="Raleway Bold"/>
                <a:sym typeface="Raleway Bold"/>
              </a:rPr>
              <a:t>Protective measures</a:t>
            </a:r>
          </a:p>
        </p:txBody>
      </p:sp>
      <p:sp>
        <p:nvSpPr>
          <p:cNvPr id="7" name="TextBox 7"/>
          <p:cNvSpPr txBox="1"/>
          <p:nvPr/>
        </p:nvSpPr>
        <p:spPr>
          <a:xfrm>
            <a:off x="6050544" y="2079790"/>
            <a:ext cx="11473480" cy="1545924"/>
          </a:xfrm>
          <a:prstGeom prst="rect">
            <a:avLst/>
          </a:prstGeom>
        </p:spPr>
        <p:txBody>
          <a:bodyPr lIns="0" tIns="0" rIns="0" bIns="0" rtlCol="0" anchor="t">
            <a:spAutoFit/>
          </a:bodyPr>
          <a:lstStyle/>
          <a:p>
            <a:pPr algn="ctr">
              <a:lnSpc>
                <a:spcPts val="6233"/>
              </a:lnSpc>
            </a:pPr>
            <a:r>
              <a:rPr lang="en-US" sz="4452" b="1" dirty="0">
                <a:solidFill>
                  <a:srgbClr val="000000"/>
                </a:solidFill>
                <a:latin typeface="Raleway Bold"/>
                <a:ea typeface="Raleway Bold"/>
                <a:cs typeface="Raleway Bold"/>
                <a:sym typeface="Raleway Bold"/>
              </a:rPr>
              <a:t>Institutional protection and control</a:t>
            </a:r>
          </a:p>
          <a:p>
            <a:pPr algn="ctr">
              <a:lnSpc>
                <a:spcPts val="6233"/>
              </a:lnSpc>
              <a:spcBef>
                <a:spcPct val="0"/>
              </a:spcBef>
            </a:pPr>
            <a:endParaRPr lang="en-US" sz="4452" b="1" dirty="0">
              <a:solidFill>
                <a:srgbClr val="000000"/>
              </a:solidFill>
              <a:latin typeface="Raleway Bold"/>
              <a:ea typeface="Raleway Bold"/>
              <a:cs typeface="Raleway Bold"/>
              <a:sym typeface="Raleway Bold"/>
            </a:endParaRPr>
          </a:p>
        </p:txBody>
      </p:sp>
      <p:sp>
        <p:nvSpPr>
          <p:cNvPr id="8" name="TextBox 8"/>
          <p:cNvSpPr txBox="1"/>
          <p:nvPr/>
        </p:nvSpPr>
        <p:spPr>
          <a:xfrm>
            <a:off x="6369296" y="3951175"/>
            <a:ext cx="8431964" cy="1107996"/>
          </a:xfrm>
          <a:prstGeom prst="rect">
            <a:avLst/>
          </a:prstGeom>
        </p:spPr>
        <p:txBody>
          <a:bodyPr lIns="0" tIns="0" rIns="0" bIns="0" rtlCol="0" anchor="t">
            <a:spAutoFit/>
          </a:bodyPr>
          <a:lstStyle/>
          <a:p>
            <a:pPr algn="ctr">
              <a:lnSpc>
                <a:spcPts val="4479"/>
              </a:lnSpc>
              <a:spcBef>
                <a:spcPct val="0"/>
              </a:spcBef>
            </a:pPr>
            <a:r>
              <a:rPr lang="en-US" sz="3199" b="1" dirty="0">
                <a:solidFill>
                  <a:srgbClr val="000000"/>
                </a:solidFill>
                <a:latin typeface="Raleway Bold"/>
                <a:ea typeface="Raleway Bold"/>
                <a:cs typeface="Raleway Bold"/>
                <a:sym typeface="Raleway Bold"/>
              </a:rPr>
              <a:t>Strong protection through laws and regulations</a:t>
            </a:r>
          </a:p>
        </p:txBody>
      </p:sp>
      <p:sp>
        <p:nvSpPr>
          <p:cNvPr id="9" name="TextBox 9"/>
          <p:cNvSpPr txBox="1"/>
          <p:nvPr/>
        </p:nvSpPr>
        <p:spPr>
          <a:xfrm>
            <a:off x="6369296" y="5076825"/>
            <a:ext cx="8431964" cy="547371"/>
          </a:xfrm>
          <a:prstGeom prst="rect">
            <a:avLst/>
          </a:prstGeom>
        </p:spPr>
        <p:txBody>
          <a:bodyPr lIns="0" tIns="0" rIns="0" bIns="0" rtlCol="0" anchor="t">
            <a:spAutoFit/>
          </a:bodyPr>
          <a:lstStyle/>
          <a:p>
            <a:pPr algn="l">
              <a:lnSpc>
                <a:spcPts val="4479"/>
              </a:lnSpc>
              <a:spcBef>
                <a:spcPct val="0"/>
              </a:spcBef>
            </a:pPr>
            <a:r>
              <a:rPr lang="en-US" sz="3199" b="1" dirty="0">
                <a:solidFill>
                  <a:srgbClr val="000000"/>
                </a:solidFill>
                <a:latin typeface="Raleway Bold"/>
                <a:ea typeface="Raleway Bold"/>
                <a:cs typeface="Raleway Bold"/>
                <a:sym typeface="Raleway Bold"/>
              </a:rPr>
              <a:t>International cooperation</a:t>
            </a:r>
          </a:p>
        </p:txBody>
      </p:sp>
      <p:sp>
        <p:nvSpPr>
          <p:cNvPr id="10" name="TextBox 10"/>
          <p:cNvSpPr txBox="1"/>
          <p:nvPr/>
        </p:nvSpPr>
        <p:spPr>
          <a:xfrm>
            <a:off x="6369296" y="6205221"/>
            <a:ext cx="8110176" cy="547328"/>
          </a:xfrm>
          <a:prstGeom prst="rect">
            <a:avLst/>
          </a:prstGeom>
        </p:spPr>
        <p:txBody>
          <a:bodyPr lIns="0" tIns="0" rIns="0" bIns="0" rtlCol="0" anchor="t">
            <a:spAutoFit/>
          </a:bodyPr>
          <a:lstStyle/>
          <a:p>
            <a:pPr algn="ctr">
              <a:lnSpc>
                <a:spcPts val="4479"/>
              </a:lnSpc>
              <a:spcBef>
                <a:spcPct val="0"/>
              </a:spcBef>
            </a:pPr>
            <a:r>
              <a:rPr lang="en-US" sz="3199" b="1" dirty="0">
                <a:solidFill>
                  <a:srgbClr val="000000"/>
                </a:solidFill>
                <a:latin typeface="Raleway Bold"/>
                <a:ea typeface="Raleway Bold"/>
                <a:cs typeface="Raleway Bold"/>
                <a:sym typeface="Raleway Bold"/>
              </a:rPr>
              <a:t>Support from international organizations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954" y="0"/>
            <a:ext cx="5490083" cy="10287000"/>
            <a:chOff x="0" y="0"/>
            <a:chExt cx="1445948" cy="2709333"/>
          </a:xfrm>
        </p:grpSpPr>
        <p:sp>
          <p:nvSpPr>
            <p:cNvPr id="3" name="Freeform 3"/>
            <p:cNvSpPr/>
            <p:nvPr/>
          </p:nvSpPr>
          <p:spPr>
            <a:xfrm>
              <a:off x="0" y="0"/>
              <a:ext cx="1445948" cy="2709333"/>
            </a:xfrm>
            <a:custGeom>
              <a:avLst/>
              <a:gdLst/>
              <a:ahLst/>
              <a:cxnLst/>
              <a:rect l="l" t="t" r="r" b="b"/>
              <a:pathLst>
                <a:path w="1445948" h="2709333">
                  <a:moveTo>
                    <a:pt x="0" y="0"/>
                  </a:moveTo>
                  <a:lnTo>
                    <a:pt x="1445948" y="0"/>
                  </a:lnTo>
                  <a:lnTo>
                    <a:pt x="1445948" y="2709333"/>
                  </a:lnTo>
                  <a:lnTo>
                    <a:pt x="0" y="2709333"/>
                  </a:lnTo>
                  <a:close/>
                </a:path>
              </a:pathLst>
            </a:custGeom>
            <a:solidFill>
              <a:srgbClr val="BBD8D8"/>
            </a:solidFill>
          </p:spPr>
        </p:sp>
        <p:sp>
          <p:nvSpPr>
            <p:cNvPr id="4" name="TextBox 4"/>
            <p:cNvSpPr txBox="1"/>
            <p:nvPr/>
          </p:nvSpPr>
          <p:spPr>
            <a:xfrm>
              <a:off x="0" y="-57150"/>
              <a:ext cx="1445948" cy="2766483"/>
            </a:xfrm>
            <a:prstGeom prst="rect">
              <a:avLst/>
            </a:prstGeom>
          </p:spPr>
          <p:txBody>
            <a:bodyPr lIns="50800" tIns="50800" rIns="50800" bIns="50800" rtlCol="0" anchor="ctr"/>
            <a:lstStyle/>
            <a:p>
              <a:pPr algn="ctr">
                <a:lnSpc>
                  <a:spcPts val="3220"/>
                </a:lnSpc>
              </a:pPr>
              <a:endParaRPr/>
            </a:p>
          </p:txBody>
        </p:sp>
      </p:grpSp>
      <p:sp>
        <p:nvSpPr>
          <p:cNvPr id="5" name="Freeform 5"/>
          <p:cNvSpPr/>
          <p:nvPr/>
        </p:nvSpPr>
        <p:spPr>
          <a:xfrm>
            <a:off x="394951" y="306492"/>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5786282" y="741964"/>
            <a:ext cx="11473018" cy="762023"/>
          </a:xfrm>
          <a:prstGeom prst="rect">
            <a:avLst/>
          </a:prstGeom>
        </p:spPr>
        <p:txBody>
          <a:bodyPr lIns="0" tIns="0" rIns="0" bIns="0" rtlCol="0" anchor="t">
            <a:spAutoFit/>
          </a:bodyPr>
          <a:lstStyle/>
          <a:p>
            <a:pPr algn="ctr">
              <a:lnSpc>
                <a:spcPts val="6299"/>
              </a:lnSpc>
              <a:spcBef>
                <a:spcPct val="0"/>
              </a:spcBef>
            </a:pPr>
            <a:r>
              <a:rPr lang="en-US" sz="4499" b="1" dirty="0">
                <a:solidFill>
                  <a:srgbClr val="000000"/>
                </a:solidFill>
                <a:latin typeface="Raleway Bold"/>
                <a:ea typeface="Raleway Bold"/>
                <a:cs typeface="Raleway Bold"/>
                <a:sym typeface="Raleway Bold"/>
              </a:rPr>
              <a:t>Conclusion</a:t>
            </a:r>
          </a:p>
        </p:txBody>
      </p:sp>
      <p:sp>
        <p:nvSpPr>
          <p:cNvPr id="7" name="TextBox 7"/>
          <p:cNvSpPr txBox="1"/>
          <p:nvPr/>
        </p:nvSpPr>
        <p:spPr>
          <a:xfrm>
            <a:off x="5653707" y="3570955"/>
            <a:ext cx="12221837" cy="3112712"/>
          </a:xfrm>
          <a:prstGeom prst="rect">
            <a:avLst/>
          </a:prstGeom>
        </p:spPr>
        <p:txBody>
          <a:bodyPr lIns="0" tIns="0" rIns="0" bIns="0" rtlCol="0" anchor="t">
            <a:spAutoFit/>
          </a:bodyPr>
          <a:lstStyle/>
          <a:p>
            <a:pPr algn="l">
              <a:lnSpc>
                <a:spcPts val="4084"/>
              </a:lnSpc>
            </a:pPr>
            <a:r>
              <a:rPr lang="en-US" sz="2917" dirty="0">
                <a:solidFill>
                  <a:srgbClr val="000000"/>
                </a:solidFill>
                <a:latin typeface="Raleway"/>
                <a:ea typeface="Raleway"/>
                <a:cs typeface="Raleway"/>
                <a:sym typeface="Raleway"/>
              </a:rPr>
              <a:t>The protection of Lake </a:t>
            </a:r>
            <a:r>
              <a:rPr lang="en-US" sz="2917" dirty="0" err="1">
                <a:solidFill>
                  <a:srgbClr val="000000"/>
                </a:solidFill>
                <a:latin typeface="Raleway"/>
                <a:ea typeface="Raleway"/>
                <a:cs typeface="Raleway"/>
                <a:sym typeface="Raleway"/>
              </a:rPr>
              <a:t>Ohrid</a:t>
            </a:r>
            <a:r>
              <a:rPr lang="en-US" sz="2917" dirty="0">
                <a:solidFill>
                  <a:srgbClr val="000000"/>
                </a:solidFill>
                <a:latin typeface="Raleway"/>
                <a:ea typeface="Raleway"/>
                <a:cs typeface="Raleway"/>
                <a:sym typeface="Raleway"/>
              </a:rPr>
              <a:t> requires a combination of local and global efforts, with a strong emphasis on the sustainable use of natural resources.</a:t>
            </a:r>
          </a:p>
          <a:p>
            <a:pPr algn="l">
              <a:lnSpc>
                <a:spcPts val="4084"/>
              </a:lnSpc>
            </a:pPr>
            <a:r>
              <a:rPr lang="en-US" sz="2917" dirty="0">
                <a:solidFill>
                  <a:srgbClr val="000000"/>
                </a:solidFill>
                <a:latin typeface="Raleway"/>
                <a:ea typeface="Raleway"/>
                <a:cs typeface="Raleway"/>
                <a:sym typeface="Raleway"/>
              </a:rPr>
              <a:t>The implementation of sustainable practices, such as water protection, promotion of sustainable tourism, and public education, can lead to the preservation of this unique natural treasure for future generations.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BD8D8"/>
        </a:solidFill>
        <a:effectLst/>
      </p:bgPr>
    </p:bg>
    <p:spTree>
      <p:nvGrpSpPr>
        <p:cNvPr id="1" name=""/>
        <p:cNvGrpSpPr/>
        <p:nvPr/>
      </p:nvGrpSpPr>
      <p:grpSpPr>
        <a:xfrm>
          <a:off x="0" y="0"/>
          <a:ext cx="0" cy="0"/>
          <a:chOff x="0" y="0"/>
          <a:chExt cx="0" cy="0"/>
        </a:xfrm>
      </p:grpSpPr>
      <p:sp>
        <p:nvSpPr>
          <p:cNvPr id="2" name="AutoShape 2"/>
          <p:cNvSpPr/>
          <p:nvPr/>
        </p:nvSpPr>
        <p:spPr>
          <a:xfrm>
            <a:off x="2039328" y="5119639"/>
            <a:ext cx="7459961" cy="0"/>
          </a:xfrm>
          <a:prstGeom prst="line">
            <a:avLst/>
          </a:prstGeom>
          <a:ln w="47625" cap="flat">
            <a:solidFill>
              <a:srgbClr val="000000"/>
            </a:solidFill>
            <a:prstDash val="solid"/>
            <a:headEnd type="none" w="sm" len="sm"/>
            <a:tailEnd type="none" w="sm" len="sm"/>
          </a:ln>
        </p:spPr>
      </p:sp>
      <p:sp>
        <p:nvSpPr>
          <p:cNvPr id="3" name="Freeform 3"/>
          <p:cNvSpPr/>
          <p:nvPr/>
        </p:nvSpPr>
        <p:spPr>
          <a:xfrm>
            <a:off x="12793096" y="2618616"/>
            <a:ext cx="3626167" cy="4114800"/>
          </a:xfrm>
          <a:custGeom>
            <a:avLst/>
            <a:gdLst/>
            <a:ahLst/>
            <a:cxnLst/>
            <a:rect l="l" t="t" r="r" b="b"/>
            <a:pathLst>
              <a:path w="3626167" h="4114800">
                <a:moveTo>
                  <a:pt x="0" y="0"/>
                </a:moveTo>
                <a:lnTo>
                  <a:pt x="3626168" y="0"/>
                </a:lnTo>
                <a:lnTo>
                  <a:pt x="36261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143000" y="3162300"/>
            <a:ext cx="11073320" cy="961802"/>
          </a:xfrm>
          <a:prstGeom prst="rect">
            <a:avLst/>
          </a:prstGeom>
        </p:spPr>
        <p:txBody>
          <a:bodyPr lIns="0" tIns="0" rIns="0" bIns="0" rtlCol="0" anchor="t">
            <a:spAutoFit/>
          </a:bodyPr>
          <a:lstStyle/>
          <a:p>
            <a:pPr algn="l">
              <a:lnSpc>
                <a:spcPts val="7484"/>
              </a:lnSpc>
            </a:pPr>
            <a:r>
              <a:rPr lang="en-US" sz="6565" dirty="0">
                <a:solidFill>
                  <a:srgbClr val="000000"/>
                </a:solidFill>
                <a:latin typeface="Raleway"/>
                <a:ea typeface="Raleway"/>
                <a:cs typeface="Raleway"/>
                <a:sym typeface="Raleway"/>
              </a:rPr>
              <a:t>Thank you for your attention.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BD8D8"/>
        </a:solid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1929" y="1319532"/>
            <a:ext cx="8574422" cy="7331131"/>
          </a:xfrm>
          <a:custGeom>
            <a:avLst/>
            <a:gdLst/>
            <a:ahLst/>
            <a:cxnLst/>
            <a:rect l="l" t="t" r="r" b="b"/>
            <a:pathLst>
              <a:path w="8574422" h="7331131">
                <a:moveTo>
                  <a:pt x="0" y="0"/>
                </a:moveTo>
                <a:lnTo>
                  <a:pt x="8574423" y="0"/>
                </a:lnTo>
                <a:lnTo>
                  <a:pt x="8574423" y="7331131"/>
                </a:lnTo>
                <a:lnTo>
                  <a:pt x="0" y="7331131"/>
                </a:lnTo>
                <a:lnTo>
                  <a:pt x="0" y="0"/>
                </a:lnTo>
                <a:close/>
              </a:path>
            </a:pathLst>
          </a:custGeom>
          <a:blipFill>
            <a:blip r:embed="rId3"/>
            <a:stretch>
              <a:fillRect/>
            </a:stretch>
          </a:blipFill>
        </p:spPr>
      </p:sp>
      <p:sp>
        <p:nvSpPr>
          <p:cNvPr id="3" name="TextBox 3"/>
          <p:cNvSpPr txBox="1"/>
          <p:nvPr/>
        </p:nvSpPr>
        <p:spPr>
          <a:xfrm>
            <a:off x="9546404" y="738549"/>
            <a:ext cx="7051756" cy="1142915"/>
          </a:xfrm>
          <a:prstGeom prst="rect">
            <a:avLst/>
          </a:prstGeom>
        </p:spPr>
        <p:txBody>
          <a:bodyPr lIns="0" tIns="0" rIns="0" bIns="0" rtlCol="0" anchor="t">
            <a:spAutoFit/>
          </a:bodyPr>
          <a:lstStyle/>
          <a:p>
            <a:pPr marL="0" lvl="0" indent="0" algn="l">
              <a:lnSpc>
                <a:spcPts val="4440"/>
              </a:lnSpc>
              <a:spcBef>
                <a:spcPct val="0"/>
              </a:spcBef>
            </a:pPr>
            <a:r>
              <a:rPr lang="en-US" altLang="zh-CN" sz="3700" b="1">
                <a:solidFill>
                  <a:srgbClr val="000000"/>
                </a:solidFill>
                <a:latin typeface="Raleway Bold"/>
                <a:ea typeface="Raleway Bold"/>
                <a:cs typeface="Raleway Bold"/>
                <a:sym typeface="Raleway Bold"/>
              </a:rPr>
              <a:t>Hydrography - General Characteristics</a:t>
            </a:r>
          </a:p>
        </p:txBody>
      </p:sp>
      <p:sp>
        <p:nvSpPr>
          <p:cNvPr id="4" name="TextBox 4"/>
          <p:cNvSpPr txBox="1"/>
          <p:nvPr/>
        </p:nvSpPr>
        <p:spPr>
          <a:xfrm>
            <a:off x="9546404" y="2469644"/>
            <a:ext cx="8125805" cy="1600337"/>
          </a:xfrm>
          <a:prstGeom prst="rect">
            <a:avLst/>
          </a:prstGeom>
        </p:spPr>
        <p:txBody>
          <a:bodyPr lIns="0" tIns="0" rIns="0" bIns="0" rtlCol="0" anchor="t">
            <a:spAutoFit/>
          </a:bodyPr>
          <a:lstStyle/>
          <a:p>
            <a:pPr marL="0" lvl="0" indent="0" algn="just">
              <a:lnSpc>
                <a:spcPts val="4249"/>
              </a:lnSpc>
              <a:spcBef>
                <a:spcPct val="0"/>
              </a:spcBef>
            </a:pPr>
            <a:r>
              <a:rPr lang="en-US" altLang="zh-CN" sz="3035">
                <a:solidFill>
                  <a:srgbClr val="000000"/>
                </a:solidFill>
                <a:latin typeface="Raleway"/>
                <a:ea typeface="Raleway"/>
                <a:cs typeface="Raleway"/>
                <a:sym typeface="Raleway"/>
              </a:rPr>
              <a:t>The Lake Ohrid basin includes 40 rivers, of which 23 are in Albanian and 17 in Macedonian territory.</a:t>
            </a:r>
          </a:p>
        </p:txBody>
      </p:sp>
      <p:sp>
        <p:nvSpPr>
          <p:cNvPr id="5" name="TextBox 5"/>
          <p:cNvSpPr txBox="1"/>
          <p:nvPr/>
        </p:nvSpPr>
        <p:spPr>
          <a:xfrm>
            <a:off x="9546404" y="4393201"/>
            <a:ext cx="8230703" cy="5356978"/>
          </a:xfrm>
          <a:prstGeom prst="rect">
            <a:avLst/>
          </a:prstGeom>
        </p:spPr>
        <p:txBody>
          <a:bodyPr lIns="0" tIns="0" rIns="0" bIns="0" rtlCol="0" anchor="t">
            <a:spAutoFit/>
          </a:bodyPr>
          <a:lstStyle/>
          <a:p>
            <a:pPr algn="just">
              <a:lnSpc>
                <a:spcPts val="4293"/>
              </a:lnSpc>
            </a:pPr>
            <a:r>
              <a:rPr lang="en-US" altLang="zh-CN" sz="3066">
                <a:solidFill>
                  <a:srgbClr val="000000"/>
                </a:solidFill>
                <a:latin typeface="Raleway"/>
                <a:ea typeface="Raleway"/>
                <a:cs typeface="Raleway"/>
                <a:sym typeface="Raleway"/>
              </a:rPr>
              <a:t>Lake Ohrid and Lake Prespa are connected through underground karst channels.</a:t>
            </a:r>
          </a:p>
          <a:p>
            <a:pPr algn="just">
              <a:lnSpc>
                <a:spcPts val="4293"/>
              </a:lnSpc>
            </a:pPr>
            <a:r>
              <a:rPr lang="en-US" altLang="zh-CN" sz="3066">
                <a:solidFill>
                  <a:srgbClr val="000000"/>
                </a:solidFill>
                <a:latin typeface="Raleway"/>
                <a:ea typeface="Raleway"/>
                <a:cs typeface="Raleway"/>
                <a:sym typeface="Raleway"/>
              </a:rPr>
              <a:t>The underground connection between Lake Prespa and Lake Ohrid plays an important role in water supply.</a:t>
            </a:r>
          </a:p>
          <a:p>
            <a:pPr algn="just">
              <a:lnSpc>
                <a:spcPts val="4293"/>
              </a:lnSpc>
            </a:pPr>
            <a:r>
              <a:rPr lang="en-US" altLang="zh-CN" sz="3066">
                <a:solidFill>
                  <a:srgbClr val="000000"/>
                </a:solidFill>
                <a:latin typeface="Raleway"/>
                <a:ea typeface="Raleway"/>
                <a:cs typeface="Raleway"/>
                <a:sym typeface="Raleway"/>
              </a:rPr>
              <a:t>Lake Prespa is located at a higher altitude (850 m) and transfers its water underground to Lake Ohrid through karst channels.</a:t>
            </a:r>
          </a:p>
          <a:p>
            <a:pPr marL="0" lvl="0" indent="0" algn="just">
              <a:lnSpc>
                <a:spcPts val="4293"/>
              </a:lnSpc>
              <a:spcBef>
                <a:spcPct val="0"/>
              </a:spcBef>
            </a:pPr>
            <a:endParaRPr lang="en-US" sz="3066">
              <a:solidFill>
                <a:srgbClr val="000000"/>
              </a:solidFill>
              <a:latin typeface="Raleway"/>
              <a:ea typeface="Raleway"/>
              <a:cs typeface="Raleway"/>
              <a:sym typeface="Raleway"/>
            </a:endParaRPr>
          </a:p>
        </p:txBody>
      </p:sp>
      <p:sp>
        <p:nvSpPr>
          <p:cNvPr id="6" name="TextBox 6"/>
          <p:cNvSpPr txBox="1"/>
          <p:nvPr/>
        </p:nvSpPr>
        <p:spPr>
          <a:xfrm>
            <a:off x="487850" y="8719665"/>
            <a:ext cx="8002582" cy="299762"/>
          </a:xfrm>
          <a:prstGeom prst="rect">
            <a:avLst/>
          </a:prstGeom>
        </p:spPr>
        <p:txBody>
          <a:bodyPr lIns="0" tIns="0" rIns="0" bIns="0" rtlCol="0" anchor="t">
            <a:spAutoFit/>
          </a:bodyPr>
          <a:lstStyle/>
          <a:p>
            <a:pPr algn="ctr">
              <a:lnSpc>
                <a:spcPts val="2380"/>
              </a:lnSpc>
              <a:spcBef>
                <a:spcPct val="0"/>
              </a:spcBef>
            </a:pPr>
            <a:r>
              <a:rPr lang="en-US" altLang="zh-CN" sz="1700">
                <a:solidFill>
                  <a:srgbClr val="000000"/>
                </a:solidFill>
                <a:latin typeface="Raleway"/>
                <a:ea typeface="Raleway"/>
                <a:cs typeface="Raleway"/>
                <a:sym typeface="Raleway"/>
              </a:rPr>
              <a:t>Topographic map of Lake Ohrid and Lake Prespa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3723" y="1590632"/>
            <a:ext cx="8738752" cy="5009824"/>
          </a:xfrm>
          <a:custGeom>
            <a:avLst/>
            <a:gdLst/>
            <a:ahLst/>
            <a:cxnLst/>
            <a:rect l="l" t="t" r="r" b="b"/>
            <a:pathLst>
              <a:path w="8738752" h="5009824">
                <a:moveTo>
                  <a:pt x="0" y="0"/>
                </a:moveTo>
                <a:lnTo>
                  <a:pt x="8738752" y="0"/>
                </a:lnTo>
                <a:lnTo>
                  <a:pt x="8738752" y="5009824"/>
                </a:lnTo>
                <a:lnTo>
                  <a:pt x="0" y="5009824"/>
                </a:lnTo>
                <a:lnTo>
                  <a:pt x="0" y="0"/>
                </a:lnTo>
                <a:close/>
              </a:path>
            </a:pathLst>
          </a:custGeom>
          <a:blipFill>
            <a:blip r:embed="rId3"/>
            <a:stretch>
              <a:fillRect l="-958" r="-958"/>
            </a:stretch>
          </a:blipFill>
        </p:spPr>
      </p:sp>
      <p:sp>
        <p:nvSpPr>
          <p:cNvPr id="3" name="Freeform 3"/>
          <p:cNvSpPr/>
          <p:nvPr/>
        </p:nvSpPr>
        <p:spPr>
          <a:xfrm>
            <a:off x="0" y="8968720"/>
            <a:ext cx="6954370" cy="1260480"/>
          </a:xfrm>
          <a:custGeom>
            <a:avLst/>
            <a:gdLst/>
            <a:ahLst/>
            <a:cxnLst/>
            <a:rect l="l" t="t" r="r" b="b"/>
            <a:pathLst>
              <a:path w="6954370" h="1260480">
                <a:moveTo>
                  <a:pt x="0" y="0"/>
                </a:moveTo>
                <a:lnTo>
                  <a:pt x="6954370" y="0"/>
                </a:lnTo>
                <a:lnTo>
                  <a:pt x="6954370" y="1260479"/>
                </a:lnTo>
                <a:lnTo>
                  <a:pt x="0" y="12604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5888804" y="8968720"/>
            <a:ext cx="6479445" cy="1174399"/>
          </a:xfrm>
          <a:custGeom>
            <a:avLst/>
            <a:gdLst/>
            <a:ahLst/>
            <a:cxnLst/>
            <a:rect l="l" t="t" r="r" b="b"/>
            <a:pathLst>
              <a:path w="6479445" h="1174399">
                <a:moveTo>
                  <a:pt x="0" y="0"/>
                </a:moveTo>
                <a:lnTo>
                  <a:pt x="6479445" y="0"/>
                </a:lnTo>
                <a:lnTo>
                  <a:pt x="6479445" y="1174399"/>
                </a:lnTo>
                <a:lnTo>
                  <a:pt x="0" y="11743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1824747" y="9115535"/>
            <a:ext cx="6463253" cy="1171465"/>
          </a:xfrm>
          <a:custGeom>
            <a:avLst/>
            <a:gdLst/>
            <a:ahLst/>
            <a:cxnLst/>
            <a:rect l="l" t="t" r="r" b="b"/>
            <a:pathLst>
              <a:path w="6463253" h="1171465">
                <a:moveTo>
                  <a:pt x="0" y="0"/>
                </a:moveTo>
                <a:lnTo>
                  <a:pt x="6463253" y="0"/>
                </a:lnTo>
                <a:lnTo>
                  <a:pt x="6463253" y="1171465"/>
                </a:lnTo>
                <a:lnTo>
                  <a:pt x="0" y="1171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9546404" y="1009650"/>
            <a:ext cx="7051756" cy="580982"/>
          </a:xfrm>
          <a:prstGeom prst="rect">
            <a:avLst/>
          </a:prstGeom>
        </p:spPr>
        <p:txBody>
          <a:bodyPr lIns="0" tIns="0" rIns="0" bIns="0" rtlCol="0" anchor="t">
            <a:spAutoFit/>
          </a:bodyPr>
          <a:lstStyle/>
          <a:p>
            <a:pPr marL="0" lvl="0" indent="0" algn="l">
              <a:lnSpc>
                <a:spcPts val="4440"/>
              </a:lnSpc>
              <a:spcBef>
                <a:spcPct val="0"/>
              </a:spcBef>
            </a:pPr>
            <a:r>
              <a:rPr lang="en-US" altLang="zh-CN" sz="3700" b="1">
                <a:solidFill>
                  <a:srgbClr val="000000"/>
                </a:solidFill>
                <a:latin typeface="Raleway Bold"/>
                <a:ea typeface="Raleway Bold"/>
                <a:cs typeface="Raleway Bold"/>
                <a:sym typeface="Raleway Bold"/>
              </a:rPr>
              <a:t>Water Supply</a:t>
            </a:r>
          </a:p>
        </p:txBody>
      </p:sp>
      <p:sp>
        <p:nvSpPr>
          <p:cNvPr id="7" name="TextBox 7"/>
          <p:cNvSpPr txBox="1"/>
          <p:nvPr/>
        </p:nvSpPr>
        <p:spPr>
          <a:xfrm>
            <a:off x="9546404" y="3891556"/>
            <a:ext cx="7856333" cy="3032458"/>
          </a:xfrm>
          <a:prstGeom prst="rect">
            <a:avLst/>
          </a:prstGeom>
        </p:spPr>
        <p:txBody>
          <a:bodyPr lIns="0" tIns="0" rIns="0" bIns="0" rtlCol="0" anchor="t">
            <a:spAutoFit/>
          </a:bodyPr>
          <a:lstStyle/>
          <a:p>
            <a:pPr algn="just">
              <a:lnSpc>
                <a:spcPts val="4013"/>
              </a:lnSpc>
            </a:pPr>
            <a:r>
              <a:rPr lang="en-US" altLang="zh-CN" sz="2866" b="1">
                <a:solidFill>
                  <a:srgbClr val="000000"/>
                </a:solidFill>
                <a:latin typeface="Raleway Bold"/>
                <a:ea typeface="Raleway Bold"/>
                <a:cs typeface="Raleway Bold"/>
                <a:sym typeface="Raleway Bold"/>
              </a:rPr>
              <a:t>Sources:</a:t>
            </a:r>
          </a:p>
          <a:p>
            <a:pPr marL="0" lvl="0" indent="0" algn="just">
              <a:lnSpc>
                <a:spcPts val="4013"/>
              </a:lnSpc>
              <a:spcBef>
                <a:spcPct val="0"/>
              </a:spcBef>
            </a:pPr>
            <a:r>
              <a:rPr lang="en-US" altLang="zh-CN" sz="2866">
                <a:solidFill>
                  <a:srgbClr val="000000"/>
                </a:solidFill>
                <a:latin typeface="Raleway"/>
                <a:ea typeface="Raleway"/>
                <a:cs typeface="Raleway"/>
                <a:sym typeface="Raleway"/>
              </a:rPr>
              <a:t>About 50% of the water in the lake comes from underground springs, most of which are located near Saint Naum, Biljanini Izvori, Bey Bunar, and Tushemisht (on the Albanian side)</a:t>
            </a:r>
          </a:p>
        </p:txBody>
      </p:sp>
      <p:sp>
        <p:nvSpPr>
          <p:cNvPr id="8" name="TextBox 8"/>
          <p:cNvSpPr txBox="1"/>
          <p:nvPr/>
        </p:nvSpPr>
        <p:spPr>
          <a:xfrm>
            <a:off x="9546404" y="1983476"/>
            <a:ext cx="8125805" cy="1527080"/>
          </a:xfrm>
          <a:prstGeom prst="rect">
            <a:avLst/>
          </a:prstGeom>
        </p:spPr>
        <p:txBody>
          <a:bodyPr lIns="0" tIns="0" rIns="0" bIns="0" rtlCol="0" anchor="t">
            <a:spAutoFit/>
          </a:bodyPr>
          <a:lstStyle/>
          <a:p>
            <a:pPr algn="just">
              <a:lnSpc>
                <a:spcPts val="4046"/>
              </a:lnSpc>
              <a:spcBef>
                <a:spcPct val="0"/>
              </a:spcBef>
            </a:pPr>
            <a:r>
              <a:rPr lang="en-US" altLang="zh-CN" sz="2890">
                <a:solidFill>
                  <a:srgbClr val="000000"/>
                </a:solidFill>
                <a:latin typeface="Raleway"/>
                <a:ea typeface="Raleway"/>
                <a:cs typeface="Raleway"/>
                <a:sym typeface="Raleway"/>
              </a:rPr>
              <a:t>Lake Ohrid is a cryptodepression, meaning that the bottom of the lake is below sea level</a:t>
            </a:r>
          </a:p>
        </p:txBody>
      </p:sp>
      <p:sp>
        <p:nvSpPr>
          <p:cNvPr id="9" name="TextBox 9"/>
          <p:cNvSpPr txBox="1"/>
          <p:nvPr/>
        </p:nvSpPr>
        <p:spPr>
          <a:xfrm>
            <a:off x="193723" y="6543306"/>
            <a:ext cx="8738752" cy="398759"/>
          </a:xfrm>
          <a:prstGeom prst="rect">
            <a:avLst/>
          </a:prstGeom>
        </p:spPr>
        <p:txBody>
          <a:bodyPr lIns="0" tIns="0" rIns="0" bIns="0" rtlCol="0" anchor="t">
            <a:spAutoFit/>
          </a:bodyPr>
          <a:lstStyle/>
          <a:p>
            <a:pPr algn="ctr">
              <a:lnSpc>
                <a:spcPts val="3220"/>
              </a:lnSpc>
              <a:spcBef>
                <a:spcPct val="0"/>
              </a:spcBef>
            </a:pPr>
            <a:r>
              <a:rPr lang="en-US" altLang="zh-CN" sz="2300">
                <a:solidFill>
                  <a:srgbClr val="000000"/>
                </a:solidFill>
                <a:latin typeface="Raleway"/>
                <a:ea typeface="Raleway"/>
                <a:cs typeface="Raleway"/>
                <a:sym typeface="Raleway"/>
              </a:rPr>
              <a:t>Saint Naum Springs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45059" y="5301577"/>
            <a:ext cx="6114241" cy="4409896"/>
          </a:xfrm>
          <a:custGeom>
            <a:avLst/>
            <a:gdLst/>
            <a:ahLst/>
            <a:cxnLst/>
            <a:rect l="l" t="t" r="r" b="b"/>
            <a:pathLst>
              <a:path w="6114241" h="4409896">
                <a:moveTo>
                  <a:pt x="0" y="0"/>
                </a:moveTo>
                <a:lnTo>
                  <a:pt x="6114241" y="0"/>
                </a:lnTo>
                <a:lnTo>
                  <a:pt x="6114241" y="4409897"/>
                </a:lnTo>
                <a:lnTo>
                  <a:pt x="0" y="44098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522294" y="1666836"/>
            <a:ext cx="7589522" cy="5692141"/>
          </a:xfrm>
          <a:custGeom>
            <a:avLst/>
            <a:gdLst/>
            <a:ahLst/>
            <a:cxnLst/>
            <a:rect l="l" t="t" r="r" b="b"/>
            <a:pathLst>
              <a:path w="7589522" h="5692141">
                <a:moveTo>
                  <a:pt x="0" y="0"/>
                </a:moveTo>
                <a:lnTo>
                  <a:pt x="7589522" y="0"/>
                </a:lnTo>
                <a:lnTo>
                  <a:pt x="7589522" y="5692141"/>
                </a:lnTo>
                <a:lnTo>
                  <a:pt x="0" y="5692141"/>
                </a:lnTo>
                <a:lnTo>
                  <a:pt x="0" y="0"/>
                </a:lnTo>
                <a:close/>
              </a:path>
            </a:pathLst>
          </a:custGeom>
          <a:blipFill>
            <a:blip r:embed="rId5"/>
            <a:stretch>
              <a:fillRect/>
            </a:stretch>
          </a:blipFill>
        </p:spPr>
      </p:sp>
      <p:sp>
        <p:nvSpPr>
          <p:cNvPr id="4" name="TextBox 4"/>
          <p:cNvSpPr txBox="1"/>
          <p:nvPr/>
        </p:nvSpPr>
        <p:spPr>
          <a:xfrm>
            <a:off x="9546404" y="1009650"/>
            <a:ext cx="7051756" cy="580982"/>
          </a:xfrm>
          <a:prstGeom prst="rect">
            <a:avLst/>
          </a:prstGeom>
        </p:spPr>
        <p:txBody>
          <a:bodyPr lIns="0" tIns="0" rIns="0" bIns="0" rtlCol="0" anchor="t">
            <a:spAutoFit/>
          </a:bodyPr>
          <a:lstStyle/>
          <a:p>
            <a:pPr marL="0" lvl="0" indent="0" algn="l">
              <a:lnSpc>
                <a:spcPts val="4440"/>
              </a:lnSpc>
              <a:spcBef>
                <a:spcPct val="0"/>
              </a:spcBef>
            </a:pPr>
            <a:r>
              <a:rPr lang="en-US" altLang="zh-CN" sz="3700" b="1">
                <a:solidFill>
                  <a:srgbClr val="000000"/>
                </a:solidFill>
                <a:latin typeface="Raleway Bold"/>
                <a:ea typeface="Raleway Bold"/>
                <a:cs typeface="Raleway Bold"/>
                <a:sym typeface="Raleway Bold"/>
              </a:rPr>
              <a:t>Inflowing Rivers</a:t>
            </a:r>
          </a:p>
        </p:txBody>
      </p:sp>
      <p:sp>
        <p:nvSpPr>
          <p:cNvPr id="5" name="TextBox 5"/>
          <p:cNvSpPr txBox="1"/>
          <p:nvPr/>
        </p:nvSpPr>
        <p:spPr>
          <a:xfrm>
            <a:off x="8679415" y="1523957"/>
            <a:ext cx="8785734" cy="5070083"/>
          </a:xfrm>
          <a:prstGeom prst="rect">
            <a:avLst/>
          </a:prstGeom>
        </p:spPr>
        <p:txBody>
          <a:bodyPr lIns="0" tIns="0" rIns="0" bIns="0" rtlCol="0" anchor="t">
            <a:spAutoFit/>
          </a:bodyPr>
          <a:lstStyle/>
          <a:p>
            <a:pPr algn="just">
              <a:lnSpc>
                <a:spcPts val="4046"/>
              </a:lnSpc>
            </a:pPr>
            <a:endParaRPr/>
          </a:p>
          <a:p>
            <a:pPr marL="624041" lvl="1" indent="-312021" algn="just">
              <a:lnSpc>
                <a:spcPts val="4046"/>
              </a:lnSpc>
              <a:buFont typeface="Arial"/>
              <a:buChar char="•"/>
            </a:pPr>
            <a:r>
              <a:rPr lang="en-US" altLang="zh-CN" sz="1800">
                <a:solidFill>
                  <a:srgbClr val="000000"/>
                </a:solidFill>
                <a:latin typeface="Raleway"/>
                <a:ea typeface="Raleway"/>
                <a:cs typeface="Raleway"/>
                <a:sym typeface="Raleway"/>
              </a:rPr>
              <a:t>Crn Drim: Partially feeds the lake, but also flows out of it near the city of Struga.</a:t>
            </a:r>
          </a:p>
          <a:p>
            <a:pPr marL="624041" lvl="1" indent="-312021" algn="just">
              <a:lnSpc>
                <a:spcPts val="4046"/>
              </a:lnSpc>
              <a:buFont typeface="Arial"/>
              <a:buChar char="•"/>
            </a:pPr>
            <a:r>
              <a:rPr lang="en-US" altLang="zh-CN" sz="1800">
                <a:solidFill>
                  <a:srgbClr val="000000"/>
                </a:solidFill>
                <a:latin typeface="Raleway"/>
                <a:ea typeface="Raleway"/>
                <a:cs typeface="Raleway"/>
                <a:sym typeface="Raleway"/>
              </a:rPr>
              <a:t>Koselska River: A small river that flows into the lake on the Macedonian side.</a:t>
            </a:r>
          </a:p>
          <a:p>
            <a:pPr marL="624041" lvl="1" indent="-312021" algn="just">
              <a:lnSpc>
                <a:spcPts val="4046"/>
              </a:lnSpc>
              <a:buFont typeface="Arial"/>
              <a:buChar char="•"/>
            </a:pPr>
            <a:r>
              <a:rPr lang="en-US" altLang="zh-CN" sz="1800">
                <a:solidFill>
                  <a:srgbClr val="000000"/>
                </a:solidFill>
                <a:latin typeface="Raleway"/>
                <a:ea typeface="Raleway"/>
                <a:cs typeface="Raleway"/>
                <a:sym typeface="Raleway"/>
              </a:rPr>
              <a:t>Sateska: Previously flowed directly into the lake, but with interventions, its course has been changed, which has an impact on the hydrological characteristics</a:t>
            </a:r>
          </a:p>
          <a:p>
            <a:pPr algn="just">
              <a:lnSpc>
                <a:spcPts val="4046"/>
              </a:lnSpc>
              <a:spcBef>
                <a:spcPct val="0"/>
              </a:spcBef>
            </a:pPr>
            <a:endParaRPr lang="en-US" sz="2890">
              <a:solidFill>
                <a:srgbClr val="000000"/>
              </a:solidFill>
              <a:latin typeface="Raleway"/>
              <a:ea typeface="Raleway"/>
              <a:cs typeface="Raleway"/>
              <a:sym typeface="Raleway"/>
            </a:endParaRPr>
          </a:p>
        </p:txBody>
      </p:sp>
      <p:sp>
        <p:nvSpPr>
          <p:cNvPr id="6" name="TextBox 6"/>
          <p:cNvSpPr txBox="1"/>
          <p:nvPr/>
        </p:nvSpPr>
        <p:spPr>
          <a:xfrm>
            <a:off x="193723" y="7844551"/>
            <a:ext cx="8738752" cy="398759"/>
          </a:xfrm>
          <a:prstGeom prst="rect">
            <a:avLst/>
          </a:prstGeom>
        </p:spPr>
        <p:txBody>
          <a:bodyPr lIns="0" tIns="0" rIns="0" bIns="0" rtlCol="0" anchor="t">
            <a:spAutoFit/>
          </a:bodyPr>
          <a:lstStyle/>
          <a:p>
            <a:pPr algn="ctr">
              <a:lnSpc>
                <a:spcPts val="3220"/>
              </a:lnSpc>
              <a:spcBef>
                <a:spcPct val="0"/>
              </a:spcBef>
            </a:pPr>
            <a:r>
              <a:rPr lang="en-US" altLang="zh-CN" sz="2300">
                <a:solidFill>
                  <a:srgbClr val="000000"/>
                </a:solidFill>
                <a:latin typeface="Raleway"/>
                <a:ea typeface="Raleway"/>
                <a:cs typeface="Raleway"/>
                <a:sym typeface="Raleway"/>
              </a:rPr>
              <a:t>The Crn Drim River before its mouth into Lake Ohrid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56219" y="5204651"/>
            <a:ext cx="5705095" cy="4114800"/>
          </a:xfrm>
          <a:custGeom>
            <a:avLst/>
            <a:gdLst/>
            <a:ahLst/>
            <a:cxnLst/>
            <a:rect l="l" t="t" r="r" b="b"/>
            <a:pathLst>
              <a:path w="5705095" h="4114800">
                <a:moveTo>
                  <a:pt x="0" y="0"/>
                </a:moveTo>
                <a:lnTo>
                  <a:pt x="5705095" y="0"/>
                </a:lnTo>
                <a:lnTo>
                  <a:pt x="570509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042163" y="3863327"/>
            <a:ext cx="4407536" cy="4890470"/>
          </a:xfrm>
          <a:custGeom>
            <a:avLst/>
            <a:gdLst/>
            <a:ahLst/>
            <a:cxnLst/>
            <a:rect l="l" t="t" r="r" b="b"/>
            <a:pathLst>
              <a:path w="4407536" h="4890470">
                <a:moveTo>
                  <a:pt x="0" y="0"/>
                </a:moveTo>
                <a:lnTo>
                  <a:pt x="4407536" y="0"/>
                </a:lnTo>
                <a:lnTo>
                  <a:pt x="4407536" y="4890470"/>
                </a:lnTo>
                <a:lnTo>
                  <a:pt x="0" y="48904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6034637" y="257306"/>
            <a:ext cx="7051756" cy="580982"/>
          </a:xfrm>
          <a:prstGeom prst="rect">
            <a:avLst/>
          </a:prstGeom>
        </p:spPr>
        <p:txBody>
          <a:bodyPr lIns="0" tIns="0" rIns="0" bIns="0" rtlCol="0" anchor="t">
            <a:spAutoFit/>
          </a:bodyPr>
          <a:lstStyle/>
          <a:p>
            <a:pPr marL="0" lvl="0" indent="0" algn="l">
              <a:lnSpc>
                <a:spcPts val="4440"/>
              </a:lnSpc>
              <a:spcBef>
                <a:spcPct val="0"/>
              </a:spcBef>
            </a:pPr>
            <a:r>
              <a:rPr lang="en-US" altLang="zh-CN" sz="3700" b="1">
                <a:solidFill>
                  <a:srgbClr val="000000"/>
                </a:solidFill>
                <a:latin typeface="Raleway Bold"/>
                <a:ea typeface="Raleway Bold"/>
                <a:cs typeface="Raleway Bold"/>
                <a:sym typeface="Raleway Bold"/>
              </a:rPr>
              <a:t>Hydrological Cycle</a:t>
            </a:r>
          </a:p>
        </p:txBody>
      </p:sp>
      <p:sp>
        <p:nvSpPr>
          <p:cNvPr id="5" name="TextBox 5"/>
          <p:cNvSpPr txBox="1"/>
          <p:nvPr/>
        </p:nvSpPr>
        <p:spPr>
          <a:xfrm>
            <a:off x="191551" y="1600293"/>
            <a:ext cx="8952449" cy="2013790"/>
          </a:xfrm>
          <a:prstGeom prst="rect">
            <a:avLst/>
          </a:prstGeom>
        </p:spPr>
        <p:txBody>
          <a:bodyPr lIns="0" tIns="0" rIns="0" bIns="0" rtlCol="0" anchor="t">
            <a:spAutoFit/>
          </a:bodyPr>
          <a:lstStyle/>
          <a:p>
            <a:pPr algn="just">
              <a:lnSpc>
                <a:spcPts val="3983"/>
              </a:lnSpc>
              <a:spcBef>
                <a:spcPct val="0"/>
              </a:spcBef>
            </a:pPr>
            <a:r>
              <a:rPr lang="en-US" altLang="zh-CN" sz="2845" b="1">
                <a:solidFill>
                  <a:srgbClr val="000000"/>
                </a:solidFill>
                <a:latin typeface="Raleway Bold"/>
                <a:ea typeface="Raleway Bold"/>
                <a:cs typeface="Raleway Bold"/>
                <a:sym typeface="Raleway Bold"/>
              </a:rPr>
              <a:t>Water Renewal: Lake Ohrid has a slow water renewal cycle. It takes about 70 years for a complete replacement of the waters in the lake</a:t>
            </a:r>
          </a:p>
        </p:txBody>
      </p:sp>
      <p:sp>
        <p:nvSpPr>
          <p:cNvPr id="6" name="TextBox 6"/>
          <p:cNvSpPr txBox="1"/>
          <p:nvPr/>
        </p:nvSpPr>
        <p:spPr>
          <a:xfrm>
            <a:off x="8090521" y="3556933"/>
            <a:ext cx="8301821" cy="4955801"/>
          </a:xfrm>
          <a:prstGeom prst="rect">
            <a:avLst/>
          </a:prstGeom>
        </p:spPr>
        <p:txBody>
          <a:bodyPr lIns="0" tIns="0" rIns="0" bIns="0" rtlCol="0" anchor="t">
            <a:spAutoFit/>
          </a:bodyPr>
          <a:lstStyle/>
          <a:p>
            <a:pPr algn="just">
              <a:lnSpc>
                <a:spcPts val="3304"/>
              </a:lnSpc>
            </a:pPr>
            <a:r>
              <a:rPr lang="en-US" altLang="zh-CN" sz="2360">
                <a:solidFill>
                  <a:srgbClr val="000000"/>
                </a:solidFill>
                <a:latin typeface="Raleway"/>
                <a:ea typeface="Raleway"/>
                <a:cs typeface="Raleway"/>
                <a:sym typeface="Raleway"/>
              </a:rPr>
              <a:t>Temperature Stratification:</a:t>
            </a:r>
          </a:p>
          <a:p>
            <a:pPr marL="509639" lvl="1" indent="-254819" algn="just">
              <a:lnSpc>
                <a:spcPts val="3304"/>
              </a:lnSpc>
              <a:buFont typeface="Arial"/>
              <a:buChar char="•"/>
            </a:pPr>
            <a:r>
              <a:rPr lang="en-US" altLang="zh-CN" sz="2360">
                <a:solidFill>
                  <a:srgbClr val="000000"/>
                </a:solidFill>
                <a:latin typeface="Raleway"/>
                <a:ea typeface="Raleway"/>
                <a:cs typeface="Raleway"/>
                <a:sym typeface="Raleway"/>
              </a:rPr>
              <a:t>In summer, the water warms up to about 24 °C on the surface, while at greater depths the temperature remains around 5–8 °C.</a:t>
            </a:r>
          </a:p>
          <a:p>
            <a:pPr marL="509639" lvl="1" indent="-254819" algn="just">
              <a:lnSpc>
                <a:spcPts val="3304"/>
              </a:lnSpc>
              <a:buFont typeface="Arial"/>
              <a:buChar char="•"/>
            </a:pPr>
            <a:r>
              <a:rPr lang="en-US" altLang="zh-CN" sz="2360">
                <a:solidFill>
                  <a:srgbClr val="000000"/>
                </a:solidFill>
                <a:latin typeface="Raleway"/>
                <a:ea typeface="Raleway"/>
                <a:cs typeface="Raleway"/>
                <a:sym typeface="Raleway"/>
              </a:rPr>
              <a:t>In winter, the water temperature is uniform, allowing for the circulation of nutrients.</a:t>
            </a:r>
          </a:p>
          <a:p>
            <a:pPr marL="509639" lvl="1" indent="-254819" algn="just">
              <a:lnSpc>
                <a:spcPts val="3304"/>
              </a:lnSpc>
              <a:buFont typeface="Arial"/>
              <a:buChar char="•"/>
            </a:pPr>
            <a:r>
              <a:rPr lang="en-US" altLang="zh-CN" sz="2360">
                <a:solidFill>
                  <a:srgbClr val="000000"/>
                </a:solidFill>
                <a:latin typeface="Raleway"/>
                <a:ea typeface="Raleway"/>
                <a:cs typeface="Raleway"/>
                <a:sym typeface="Raleway"/>
              </a:rPr>
              <a:t>Lake Ohrid is also characterized by high water transparency, reaching more than 21 meters, which allows for the maintenance of high biodiversity.</a:t>
            </a:r>
          </a:p>
          <a:p>
            <a:pPr algn="just">
              <a:lnSpc>
                <a:spcPts val="2923"/>
              </a:lnSpc>
              <a:spcBef>
                <a:spcPct val="0"/>
              </a:spcBef>
            </a:pPr>
            <a:endParaRPr lang="en-US" sz="2360">
              <a:solidFill>
                <a:srgbClr val="000000"/>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204997" y="6085532"/>
            <a:ext cx="5936501" cy="3940352"/>
          </a:xfrm>
          <a:custGeom>
            <a:avLst/>
            <a:gdLst/>
            <a:ahLst/>
            <a:cxnLst/>
            <a:rect l="l" t="t" r="r" b="b"/>
            <a:pathLst>
              <a:path w="5936501" h="3940352">
                <a:moveTo>
                  <a:pt x="0" y="0"/>
                </a:moveTo>
                <a:lnTo>
                  <a:pt x="5936500" y="0"/>
                </a:lnTo>
                <a:lnTo>
                  <a:pt x="5936500" y="3940352"/>
                </a:lnTo>
                <a:lnTo>
                  <a:pt x="0" y="3940352"/>
                </a:lnTo>
                <a:lnTo>
                  <a:pt x="0" y="0"/>
                </a:lnTo>
                <a:close/>
              </a:path>
            </a:pathLst>
          </a:custGeom>
          <a:blipFill>
            <a:blip r:embed="rId3"/>
            <a:stretch>
              <a:fillRect/>
            </a:stretch>
          </a:blipFill>
        </p:spPr>
      </p:sp>
      <p:sp>
        <p:nvSpPr>
          <p:cNvPr id="3" name="Freeform 3"/>
          <p:cNvSpPr/>
          <p:nvPr/>
        </p:nvSpPr>
        <p:spPr>
          <a:xfrm>
            <a:off x="409747" y="6085532"/>
            <a:ext cx="5253803" cy="3940352"/>
          </a:xfrm>
          <a:custGeom>
            <a:avLst/>
            <a:gdLst/>
            <a:ahLst/>
            <a:cxnLst/>
            <a:rect l="l" t="t" r="r" b="b"/>
            <a:pathLst>
              <a:path w="5253803" h="3940352">
                <a:moveTo>
                  <a:pt x="0" y="0"/>
                </a:moveTo>
                <a:lnTo>
                  <a:pt x="5253803" y="0"/>
                </a:lnTo>
                <a:lnTo>
                  <a:pt x="5253803" y="3940352"/>
                </a:lnTo>
                <a:lnTo>
                  <a:pt x="0" y="3940352"/>
                </a:lnTo>
                <a:lnTo>
                  <a:pt x="0" y="0"/>
                </a:lnTo>
                <a:close/>
              </a:path>
            </a:pathLst>
          </a:custGeom>
          <a:blipFill>
            <a:blip r:embed="rId4"/>
            <a:stretch>
              <a:fillRect/>
            </a:stretch>
          </a:blipFill>
        </p:spPr>
      </p:sp>
      <p:sp>
        <p:nvSpPr>
          <p:cNvPr id="4" name="Freeform 4"/>
          <p:cNvSpPr/>
          <p:nvPr/>
        </p:nvSpPr>
        <p:spPr>
          <a:xfrm>
            <a:off x="12670483" y="6085532"/>
            <a:ext cx="5253803" cy="3940352"/>
          </a:xfrm>
          <a:custGeom>
            <a:avLst/>
            <a:gdLst/>
            <a:ahLst/>
            <a:cxnLst/>
            <a:rect l="l" t="t" r="r" b="b"/>
            <a:pathLst>
              <a:path w="5253803" h="3940352">
                <a:moveTo>
                  <a:pt x="0" y="0"/>
                </a:moveTo>
                <a:lnTo>
                  <a:pt x="5253803" y="0"/>
                </a:lnTo>
                <a:lnTo>
                  <a:pt x="5253803" y="3940352"/>
                </a:lnTo>
                <a:lnTo>
                  <a:pt x="0" y="3940352"/>
                </a:lnTo>
                <a:lnTo>
                  <a:pt x="0" y="0"/>
                </a:lnTo>
                <a:close/>
              </a:path>
            </a:pathLst>
          </a:custGeom>
          <a:blipFill>
            <a:blip r:embed="rId5"/>
            <a:stretch>
              <a:fillRect/>
            </a:stretch>
          </a:blipFill>
        </p:spPr>
      </p:sp>
      <p:sp>
        <p:nvSpPr>
          <p:cNvPr id="5" name="TextBox 5"/>
          <p:cNvSpPr txBox="1"/>
          <p:nvPr/>
        </p:nvSpPr>
        <p:spPr>
          <a:xfrm>
            <a:off x="4245931" y="257306"/>
            <a:ext cx="9806787" cy="580982"/>
          </a:xfrm>
          <a:prstGeom prst="rect">
            <a:avLst/>
          </a:prstGeom>
        </p:spPr>
        <p:txBody>
          <a:bodyPr lIns="0" tIns="0" rIns="0" bIns="0" rtlCol="0" anchor="t">
            <a:spAutoFit/>
          </a:bodyPr>
          <a:lstStyle/>
          <a:p>
            <a:pPr marL="0" lvl="0" indent="0" algn="l">
              <a:lnSpc>
                <a:spcPts val="4440"/>
              </a:lnSpc>
              <a:spcBef>
                <a:spcPct val="0"/>
              </a:spcBef>
            </a:pPr>
            <a:r>
              <a:rPr lang="en-US" altLang="zh-CN" sz="3700" b="1">
                <a:solidFill>
                  <a:srgbClr val="000000"/>
                </a:solidFill>
                <a:latin typeface="Raleway Bold"/>
                <a:ea typeface="Raleway Bold"/>
                <a:cs typeface="Raleway Bold"/>
                <a:sym typeface="Raleway Bold"/>
              </a:rPr>
              <a:t>Habitats - General Characteristics</a:t>
            </a:r>
          </a:p>
        </p:txBody>
      </p:sp>
      <p:sp>
        <p:nvSpPr>
          <p:cNvPr id="6" name="TextBox 6"/>
          <p:cNvSpPr txBox="1"/>
          <p:nvPr/>
        </p:nvSpPr>
        <p:spPr>
          <a:xfrm>
            <a:off x="2721725" y="1865631"/>
            <a:ext cx="12726670" cy="3462655"/>
          </a:xfrm>
          <a:prstGeom prst="rect">
            <a:avLst/>
          </a:prstGeom>
        </p:spPr>
        <p:txBody>
          <a:bodyPr lIns="0" tIns="0" rIns="0" bIns="0" rtlCol="0" anchor="t">
            <a:spAutoFit/>
          </a:bodyPr>
          <a:lstStyle/>
          <a:p>
            <a:pPr algn="just">
              <a:lnSpc>
                <a:spcPts val="3919"/>
              </a:lnSpc>
            </a:pPr>
            <a:r>
              <a:rPr lang="en-US" altLang="zh-CN" sz="2799">
                <a:solidFill>
                  <a:srgbClr val="000000"/>
                </a:solidFill>
                <a:latin typeface="Raleway"/>
                <a:ea typeface="Raleway"/>
                <a:cs typeface="Raleway"/>
                <a:sym typeface="Raleway"/>
              </a:rPr>
              <a:t>•Aquatic habitats:</a:t>
            </a:r>
          </a:p>
          <a:p>
            <a:pPr algn="just">
              <a:lnSpc>
                <a:spcPts val="3919"/>
              </a:lnSpc>
            </a:pPr>
            <a:r>
              <a:rPr lang="en-US" altLang="zh-CN" sz="2799">
                <a:solidFill>
                  <a:srgbClr val="000000"/>
                </a:solidFill>
                <a:latin typeface="Raleway"/>
                <a:ea typeface="Raleway"/>
                <a:cs typeface="Raleway"/>
                <a:sym typeface="Raleway"/>
              </a:rPr>
              <a:t>   - Layers with different living conditions (shallow, medium and deep parts).</a:t>
            </a:r>
          </a:p>
          <a:p>
            <a:pPr algn="just">
              <a:lnSpc>
                <a:spcPts val="3919"/>
              </a:lnSpc>
            </a:pPr>
            <a:r>
              <a:rPr lang="en-US" altLang="zh-CN" sz="2799">
                <a:solidFill>
                  <a:srgbClr val="000000"/>
                </a:solidFill>
                <a:latin typeface="Raleway"/>
                <a:ea typeface="Raleway"/>
                <a:cs typeface="Raleway"/>
                <a:sym typeface="Raleway"/>
              </a:rPr>
              <a:t>•Terrestrial habitats:</a:t>
            </a:r>
          </a:p>
          <a:p>
            <a:pPr algn="just">
              <a:lnSpc>
                <a:spcPts val="3919"/>
              </a:lnSpc>
            </a:pPr>
            <a:r>
              <a:rPr lang="en-US" altLang="zh-CN" sz="2799">
                <a:solidFill>
                  <a:srgbClr val="000000"/>
                </a:solidFill>
                <a:latin typeface="Raleway"/>
                <a:ea typeface="Raleway"/>
                <a:cs typeface="Raleway"/>
                <a:sym typeface="Raleway"/>
              </a:rPr>
              <a:t>   - Vegetation around the coast: reeds, grasses and forest belts.</a:t>
            </a:r>
          </a:p>
          <a:p>
            <a:pPr algn="just">
              <a:lnSpc>
                <a:spcPts val="3919"/>
              </a:lnSpc>
            </a:pPr>
            <a:r>
              <a:rPr lang="en-US" altLang="zh-CN" sz="2799">
                <a:solidFill>
                  <a:srgbClr val="000000"/>
                </a:solidFill>
                <a:latin typeface="Raleway"/>
                <a:ea typeface="Raleway"/>
                <a:cs typeface="Raleway"/>
                <a:sym typeface="Raleway"/>
              </a:rPr>
              <a:t>•Shorelines:</a:t>
            </a:r>
          </a:p>
          <a:p>
            <a:pPr algn="just">
              <a:lnSpc>
                <a:spcPts val="3919"/>
              </a:lnSpc>
            </a:pPr>
            <a:r>
              <a:rPr lang="en-US" altLang="zh-CN" sz="2799">
                <a:solidFill>
                  <a:srgbClr val="000000"/>
                </a:solidFill>
                <a:latin typeface="Raleway"/>
                <a:ea typeface="Raleway"/>
                <a:cs typeface="Raleway"/>
                <a:sym typeface="Raleway"/>
              </a:rPr>
              <a:t>   - Sandy beaches, stony and rocky areas.</a:t>
            </a:r>
          </a:p>
          <a:p>
            <a:pPr algn="just">
              <a:lnSpc>
                <a:spcPts val="3919"/>
              </a:lnSpc>
              <a:spcBef>
                <a:spcPct val="0"/>
              </a:spcBef>
            </a:pPr>
            <a:r>
              <a:rPr lang="en-US" altLang="zh-CN" sz="2799">
                <a:solidFill>
                  <a:srgbClr val="000000"/>
                </a:solidFill>
                <a:latin typeface="Raleway"/>
                <a:ea typeface="Raleway"/>
                <a:cs typeface="Raleway"/>
                <a:sym typeface="Raleway"/>
              </a:rPr>
              <a:t>   - Shelters for waterfowl and other animals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8548</Words>
  <Application>Microsoft Office PowerPoint</Application>
  <PresentationFormat>Custom</PresentationFormat>
  <Paragraphs>342</Paragraphs>
  <Slides>43</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Roboto</vt:lpstr>
      <vt:lpstr>Raleway</vt:lpstr>
      <vt:lpstr>Raleway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Turquois White Minimalist Modern Presentation</dc:title>
  <dc:creator>UN-MES-28-Eli</dc:creator>
  <cp:lastModifiedBy>User</cp:lastModifiedBy>
  <cp:revision>4</cp:revision>
  <dcterms:created xsi:type="dcterms:W3CDTF">2006-08-16T00:00:00Z</dcterms:created>
  <dcterms:modified xsi:type="dcterms:W3CDTF">2024-12-19T16:04:58Z</dcterms:modified>
  <dc:identifier>DAGXp5rOZng</dc:identifier>
</cp:coreProperties>
</file>